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9FA54-EE07-41A0-86F3-40E1B7F9BE6F}" type="datetimeFigureOut">
              <a:rPr lang="nl-NL" smtClean="0"/>
              <a:t>14-9-2016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7CFC64-55F9-4148-9361-D7004B788BE1}" type="slidenum">
              <a:rPr lang="nl-NL" smtClean="0"/>
              <a:t>‹nr.›</a:t>
            </a:fld>
            <a:endParaRPr lang="nl-NL"/>
          </a:p>
        </p:txBody>
      </p:sp>
    </p:spTree>
    <p:extLst>
      <p:ext uri="{BB962C8B-B14F-4D97-AF65-F5344CB8AC3E}">
        <p14:creationId xmlns:p14="http://schemas.microsoft.com/office/powerpoint/2010/main" val="294541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51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BD14A99-55CD-4584-8294-A5DC4698FB43}" type="slidenum">
              <a:rPr lang="nl-NL" altLang="nl-NL" sz="1200" smtClean="0"/>
              <a:pPr/>
              <a:t>1</a:t>
            </a:fld>
            <a:endParaRPr lang="nl-NL" altLang="nl-NL" sz="1200" smtClean="0"/>
          </a:p>
        </p:txBody>
      </p:sp>
    </p:spTree>
    <p:extLst>
      <p:ext uri="{BB962C8B-B14F-4D97-AF65-F5344CB8AC3E}">
        <p14:creationId xmlns:p14="http://schemas.microsoft.com/office/powerpoint/2010/main" val="231563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Predisponerend: tandplaque hecht zich makkelijker op glazuur (en tandhals waar geen glazuur op zit). En weg is het natuurlijke evenwicht.</a:t>
            </a:r>
          </a:p>
          <a:p>
            <a:pPr eaLnBrk="1" hangingPunct="1"/>
            <a:r>
              <a:rPr lang="nl-NL" altLang="nl-NL" smtClean="0"/>
              <a:t>Tandplaque start de pathologische cirkel: trekt zelf meer tandplaque aan, bacteriën maken meer toxische stoffen, daardoor meer ontsteking (reactie lichaam) en meer ruw oppervlak.</a:t>
            </a:r>
          </a:p>
          <a:p>
            <a:pPr eaLnBrk="1" hangingPunct="1"/>
            <a:endParaRPr lang="nl-NL" altLang="nl-NL" smtClean="0"/>
          </a:p>
          <a:p>
            <a:pPr eaLnBrk="1" hangingPunct="1"/>
            <a:r>
              <a:rPr lang="nl-NL" altLang="nl-NL" smtClean="0"/>
              <a:t>Malocclusie = brachygnathisme (bovenvoorbijter), prognathisme (ondervoorbijter)</a:t>
            </a:r>
          </a:p>
          <a:p>
            <a:pPr eaLnBrk="1" hangingPunct="1"/>
            <a:endParaRPr lang="nl-NL" altLang="nl-NL" smtClean="0"/>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69B0120-6070-4036-AD4C-D17F84400294}" type="slidenum">
              <a:rPr lang="nl-NL" altLang="nl-NL" smtClean="0">
                <a:latin typeface="Arial" panose="020B0604020202020204" pitchFamily="34" charset="0"/>
              </a:rPr>
              <a:pPr>
                <a:spcBef>
                  <a:spcPct val="0"/>
                </a:spcBef>
              </a:pPr>
              <a:t>10</a:t>
            </a:fld>
            <a:endParaRPr lang="nl-NL" altLang="nl-NL" smtClean="0">
              <a:latin typeface="Arial" panose="020B0604020202020204" pitchFamily="34" charset="0"/>
            </a:endParaRPr>
          </a:p>
        </p:txBody>
      </p:sp>
    </p:spTree>
    <p:extLst>
      <p:ext uri="{BB962C8B-B14F-4D97-AF65-F5344CB8AC3E}">
        <p14:creationId xmlns:p14="http://schemas.microsoft.com/office/powerpoint/2010/main" val="378459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Predisponerend: tandplaque hecht zich makkelijker op glazuur (en tandhals waar geen glazuur op zit). En weg is het natuurlijke evenwicht.</a:t>
            </a:r>
          </a:p>
          <a:p>
            <a:pPr eaLnBrk="1" hangingPunct="1"/>
            <a:r>
              <a:rPr lang="nl-NL" altLang="nl-NL" smtClean="0"/>
              <a:t>Tandplaque start de pathologische cirkel: trekt zelf meer tandplaque aan, bacteriën maken meer toxische stoffen, daardoor meer ontsteking (reactie lichaam) en meer ruw oppervlak.</a:t>
            </a:r>
          </a:p>
          <a:p>
            <a:pPr eaLnBrk="1" hangingPunct="1"/>
            <a:endParaRPr lang="nl-NL" altLang="nl-NL" smtClean="0"/>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9A28A76-87F8-41B4-8C5A-BA7985A905D8}" type="slidenum">
              <a:rPr lang="nl-NL" altLang="nl-NL" smtClean="0">
                <a:latin typeface="Arial" panose="020B0604020202020204" pitchFamily="34" charset="0"/>
              </a:rPr>
              <a:pPr>
                <a:spcBef>
                  <a:spcPct val="0"/>
                </a:spcBef>
              </a:pPr>
              <a:t>11</a:t>
            </a:fld>
            <a:endParaRPr lang="nl-NL" altLang="nl-NL" smtClean="0">
              <a:latin typeface="Arial" panose="020B0604020202020204" pitchFamily="34" charset="0"/>
            </a:endParaRPr>
          </a:p>
        </p:txBody>
      </p:sp>
    </p:spTree>
    <p:extLst>
      <p:ext uri="{BB962C8B-B14F-4D97-AF65-F5344CB8AC3E}">
        <p14:creationId xmlns:p14="http://schemas.microsoft.com/office/powerpoint/2010/main" val="1217633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Toont het verschil tussen een normaal beeld en een ontstekingsbeeld. Je ziet dat in het gezonde gebit het aanhechtingsepitheel nog aanwezig is. Bij het ontstekingsbeeld is de gingiva gezwollen door ontstekingsinfiltratie. De epitheliale aanhechting is verdwenen. Ook zie je dat de sulcus gingivalis dieper is geworden en nu een pocket is. </a:t>
            </a:r>
          </a:p>
          <a:p>
            <a:pPr eaLnBrk="1" hangingPunct="1"/>
            <a:endParaRPr lang="nl-NL" altLang="nl-NL" smtClean="0"/>
          </a:p>
        </p:txBody>
      </p:sp>
      <p:sp>
        <p:nvSpPr>
          <p:cNvPr id="276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DA5C3CF-E218-463C-889D-C337786871DE}" type="slidenum">
              <a:rPr lang="nl-NL" altLang="nl-NL" smtClean="0">
                <a:latin typeface="Arial" panose="020B0604020202020204" pitchFamily="34" charset="0"/>
              </a:rPr>
              <a:pPr>
                <a:spcBef>
                  <a:spcPct val="0"/>
                </a:spcBef>
              </a:pPr>
              <a:t>12</a:t>
            </a:fld>
            <a:endParaRPr lang="nl-NL" altLang="nl-NL" smtClean="0">
              <a:latin typeface="Arial" panose="020B0604020202020204" pitchFamily="34" charset="0"/>
            </a:endParaRPr>
          </a:p>
        </p:txBody>
      </p:sp>
    </p:spTree>
    <p:extLst>
      <p:ext uri="{BB962C8B-B14F-4D97-AF65-F5344CB8AC3E}">
        <p14:creationId xmlns:p14="http://schemas.microsoft.com/office/powerpoint/2010/main" val="1967947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29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947DA73-55DA-497F-9A2B-ABA9F6985ED9}" type="slidenum">
              <a:rPr lang="nl-NL" altLang="nl-NL" sz="1200" smtClean="0"/>
              <a:pPr/>
              <a:t>13</a:t>
            </a:fld>
            <a:endParaRPr lang="nl-NL" altLang="nl-NL" sz="1200" smtClean="0"/>
          </a:p>
        </p:txBody>
      </p:sp>
    </p:spTree>
    <p:extLst>
      <p:ext uri="{BB962C8B-B14F-4D97-AF65-F5344CB8AC3E}">
        <p14:creationId xmlns:p14="http://schemas.microsoft.com/office/powerpoint/2010/main" val="1332947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31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59B23B2-1AAC-49B6-B450-12B510F03121}" type="slidenum">
              <a:rPr lang="nl-NL" altLang="nl-NL" sz="1200" smtClean="0"/>
              <a:pPr/>
              <a:t>14</a:t>
            </a:fld>
            <a:endParaRPr lang="nl-NL" altLang="nl-NL" sz="1200" smtClean="0"/>
          </a:p>
        </p:txBody>
      </p:sp>
    </p:spTree>
    <p:extLst>
      <p:ext uri="{BB962C8B-B14F-4D97-AF65-F5344CB8AC3E}">
        <p14:creationId xmlns:p14="http://schemas.microsoft.com/office/powerpoint/2010/main" val="193045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337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C778073-271D-46F1-A476-18A2F54A7AEB}" type="slidenum">
              <a:rPr lang="nl-NL" altLang="nl-NL" smtClean="0">
                <a:latin typeface="Arial" panose="020B0604020202020204" pitchFamily="34" charset="0"/>
              </a:rPr>
              <a:pPr>
                <a:spcBef>
                  <a:spcPct val="0"/>
                </a:spcBef>
              </a:pPr>
              <a:t>15</a:t>
            </a:fld>
            <a:endParaRPr lang="nl-NL" altLang="nl-NL" smtClean="0">
              <a:latin typeface="Arial" panose="020B0604020202020204" pitchFamily="34" charset="0"/>
            </a:endParaRPr>
          </a:p>
        </p:txBody>
      </p:sp>
    </p:spTree>
    <p:extLst>
      <p:ext uri="{BB962C8B-B14F-4D97-AF65-F5344CB8AC3E}">
        <p14:creationId xmlns:p14="http://schemas.microsoft.com/office/powerpoint/2010/main" val="4189088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Epitheel = dekweefsel</a:t>
            </a:r>
          </a:p>
          <a:p>
            <a:pPr eaLnBrk="1" hangingPunct="1"/>
            <a:endParaRPr lang="nl-NL" altLang="nl-NL" smtClean="0"/>
          </a:p>
          <a:p>
            <a:pPr eaLnBrk="1" hangingPunct="1"/>
            <a:endParaRPr lang="nl-NL" altLang="nl-NL" smtClean="0"/>
          </a:p>
        </p:txBody>
      </p:sp>
      <p:sp>
        <p:nvSpPr>
          <p:cNvPr id="358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D3B60B9-334B-440D-9724-59DB394FB708}" type="slidenum">
              <a:rPr lang="nl-NL" altLang="nl-NL" smtClean="0">
                <a:latin typeface="Arial" panose="020B0604020202020204" pitchFamily="34" charset="0"/>
              </a:rPr>
              <a:pPr>
                <a:spcBef>
                  <a:spcPct val="0"/>
                </a:spcBef>
              </a:pPr>
              <a:t>16</a:t>
            </a:fld>
            <a:endParaRPr lang="nl-NL" altLang="nl-NL" smtClean="0">
              <a:latin typeface="Arial" panose="020B0604020202020204" pitchFamily="34" charset="0"/>
            </a:endParaRPr>
          </a:p>
        </p:txBody>
      </p:sp>
    </p:spTree>
    <p:extLst>
      <p:ext uri="{BB962C8B-B14F-4D97-AF65-F5344CB8AC3E}">
        <p14:creationId xmlns:p14="http://schemas.microsoft.com/office/powerpoint/2010/main" val="365364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378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AC777F7-7D00-41C9-807D-3C103B65F46F}" type="slidenum">
              <a:rPr lang="nl-NL" altLang="nl-NL" sz="1200" smtClean="0"/>
              <a:pPr/>
              <a:t>17</a:t>
            </a:fld>
            <a:endParaRPr lang="nl-NL" altLang="nl-NL" sz="1200" smtClean="0"/>
          </a:p>
        </p:txBody>
      </p:sp>
    </p:spTree>
    <p:extLst>
      <p:ext uri="{BB962C8B-B14F-4D97-AF65-F5344CB8AC3E}">
        <p14:creationId xmlns:p14="http://schemas.microsoft.com/office/powerpoint/2010/main" val="2414856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AF0062F-8D65-4EC0-B79A-4F5406A7BBE2}" type="slidenum">
              <a:rPr lang="nl-NL" altLang="nl-NL" sz="1200" smtClean="0"/>
              <a:pPr/>
              <a:t>18</a:t>
            </a:fld>
            <a:endParaRPr lang="nl-NL" altLang="nl-NL" sz="1200" smtClean="0"/>
          </a:p>
        </p:txBody>
      </p:sp>
    </p:spTree>
    <p:extLst>
      <p:ext uri="{BB962C8B-B14F-4D97-AF65-F5344CB8AC3E}">
        <p14:creationId xmlns:p14="http://schemas.microsoft.com/office/powerpoint/2010/main" val="806271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419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5DF3A0-60A4-47A3-BBF4-AE07D52EDC4C}" type="slidenum">
              <a:rPr lang="nl-NL" altLang="nl-NL" sz="1200" smtClean="0"/>
              <a:pPr/>
              <a:t>19</a:t>
            </a:fld>
            <a:endParaRPr lang="nl-NL" altLang="nl-NL" sz="1200" smtClean="0"/>
          </a:p>
        </p:txBody>
      </p:sp>
    </p:spTree>
    <p:extLst>
      <p:ext uri="{BB962C8B-B14F-4D97-AF65-F5344CB8AC3E}">
        <p14:creationId xmlns:p14="http://schemas.microsoft.com/office/powerpoint/2010/main" val="289004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Een goede kennis van de anatomie is onontbeerlijk voor een goed begrip van de pathologie van periodontium (pardontologie)</a:t>
            </a:r>
          </a:p>
          <a:p>
            <a:pPr eaLnBrk="1" hangingPunct="1">
              <a:spcBef>
                <a:spcPct val="0"/>
              </a:spcBef>
            </a:pPr>
            <a:endParaRPr lang="nl-NL" altLang="nl-NL" smtClean="0"/>
          </a:p>
          <a:p>
            <a:pPr eaLnBrk="1" hangingPunct="1">
              <a:spcBef>
                <a:spcPct val="0"/>
              </a:spcBef>
            </a:pPr>
            <a:r>
              <a:rPr lang="nl-NL" altLang="nl-NL" smtClean="0"/>
              <a:t>Alveole= tandkas</a:t>
            </a:r>
          </a:p>
          <a:p>
            <a:pPr eaLnBrk="1" hangingPunct="1">
              <a:spcBef>
                <a:spcPct val="0"/>
              </a:spcBef>
            </a:pPr>
            <a:r>
              <a:rPr lang="nl-NL" altLang="nl-NL" smtClean="0"/>
              <a:t>Sulcus= groeve</a:t>
            </a:r>
          </a:p>
          <a:p>
            <a:pPr eaLnBrk="1" hangingPunct="1">
              <a:spcBef>
                <a:spcPct val="0"/>
              </a:spcBef>
            </a:pPr>
            <a:endParaRPr lang="nl-NL" altLang="nl-NL" smtClean="0"/>
          </a:p>
          <a:p>
            <a:pPr eaLnBrk="1" hangingPunct="1">
              <a:spcBef>
                <a:spcPct val="0"/>
              </a:spcBef>
            </a:pPr>
            <a:r>
              <a:rPr lang="nl-NL" altLang="nl-NL" smtClean="0"/>
              <a:t>Tand zit goed in de tandkas door de belangrijkste steunweefsels:</a:t>
            </a:r>
          </a:p>
          <a:p>
            <a:pPr eaLnBrk="1" hangingPunct="1">
              <a:spcBef>
                <a:spcPct val="0"/>
              </a:spcBef>
            </a:pPr>
            <a:endParaRPr lang="nl-NL" altLang="nl-NL" smtClean="0"/>
          </a:p>
          <a:p>
            <a:pPr eaLnBrk="1" hangingPunct="1">
              <a:spcBef>
                <a:spcPct val="0"/>
              </a:spcBef>
            </a:pPr>
            <a:r>
              <a:rPr lang="nl-NL" altLang="nl-NL" smtClean="0"/>
              <a:t>Alveolair bot (+botvlies)</a:t>
            </a:r>
          </a:p>
          <a:p>
            <a:pPr eaLnBrk="1" hangingPunct="1">
              <a:spcBef>
                <a:spcPct val="0"/>
              </a:spcBef>
            </a:pPr>
            <a:r>
              <a:rPr lang="nl-NL" altLang="nl-NL" smtClean="0"/>
              <a:t>Parodontale ligament</a:t>
            </a:r>
          </a:p>
          <a:p>
            <a:pPr eaLnBrk="1" hangingPunct="1">
              <a:spcBef>
                <a:spcPct val="0"/>
              </a:spcBef>
            </a:pPr>
            <a:r>
              <a:rPr lang="nl-NL" altLang="nl-NL" smtClean="0"/>
              <a:t>(wortel) cement</a:t>
            </a:r>
          </a:p>
          <a:p>
            <a:pPr eaLnBrk="1" hangingPunct="1">
              <a:spcBef>
                <a:spcPct val="0"/>
              </a:spcBef>
            </a:pPr>
            <a:r>
              <a:rPr lang="nl-NL" altLang="nl-NL" smtClean="0"/>
              <a:t>Gingiva</a:t>
            </a:r>
          </a:p>
          <a:p>
            <a:pPr eaLnBrk="1" hangingPunct="1">
              <a:spcBef>
                <a:spcPct val="0"/>
              </a:spcBef>
            </a:pPr>
            <a:endParaRPr lang="nl-NL" altLang="nl-NL" smtClean="0"/>
          </a:p>
          <a:p>
            <a:pPr eaLnBrk="1" hangingPunct="1">
              <a:spcBef>
                <a:spcPct val="0"/>
              </a:spcBef>
            </a:pPr>
            <a:endParaRPr lang="nl-NL" altLang="nl-NL" smtClean="0"/>
          </a:p>
          <a:p>
            <a:pPr eaLnBrk="1" hangingPunct="1">
              <a:spcBef>
                <a:spcPct val="0"/>
              </a:spcBef>
            </a:pPr>
            <a:endParaRPr lang="nl-NL" altLang="nl-NL" smtClean="0"/>
          </a:p>
          <a:p>
            <a:pPr eaLnBrk="1" hangingPunct="1">
              <a:spcBef>
                <a:spcPct val="0"/>
              </a:spcBef>
            </a:pPr>
            <a:endParaRPr lang="nl-NL" altLang="nl-NL" smtClean="0"/>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462D15C-AF1C-48AB-894B-505DA5113F7A}" type="slidenum">
              <a:rPr lang="nl-NL" altLang="nl-NL" smtClean="0">
                <a:latin typeface="Arial" panose="020B0604020202020204" pitchFamily="34" charset="0"/>
              </a:rPr>
              <a:pPr>
                <a:spcBef>
                  <a:spcPct val="0"/>
                </a:spcBef>
              </a:pPr>
              <a:t>2</a:t>
            </a:fld>
            <a:endParaRPr lang="nl-NL" altLang="nl-NL" smtClean="0">
              <a:latin typeface="Arial" panose="020B0604020202020204" pitchFamily="34" charset="0"/>
            </a:endParaRPr>
          </a:p>
        </p:txBody>
      </p:sp>
    </p:spTree>
    <p:extLst>
      <p:ext uri="{BB962C8B-B14F-4D97-AF65-F5344CB8AC3E}">
        <p14:creationId xmlns:p14="http://schemas.microsoft.com/office/powerpoint/2010/main" val="2229250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440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81FDA7D-71A6-4C7E-AE9F-18DD53D33B12}" type="slidenum">
              <a:rPr lang="nl-NL" altLang="nl-NL" sz="1200" smtClean="0"/>
              <a:pPr/>
              <a:t>20</a:t>
            </a:fld>
            <a:endParaRPr lang="nl-NL" altLang="nl-NL" sz="1200" smtClean="0"/>
          </a:p>
        </p:txBody>
      </p:sp>
    </p:spTree>
    <p:extLst>
      <p:ext uri="{BB962C8B-B14F-4D97-AF65-F5344CB8AC3E}">
        <p14:creationId xmlns:p14="http://schemas.microsoft.com/office/powerpoint/2010/main" val="860300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460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2A17A20-C5C1-4B9A-B6F5-72FFE149E50C}" type="slidenum">
              <a:rPr lang="nl-NL" altLang="nl-NL" sz="1200" smtClean="0"/>
              <a:pPr/>
              <a:t>21</a:t>
            </a:fld>
            <a:endParaRPr lang="nl-NL" altLang="nl-NL" sz="1200" smtClean="0"/>
          </a:p>
        </p:txBody>
      </p:sp>
    </p:spTree>
    <p:extLst>
      <p:ext uri="{BB962C8B-B14F-4D97-AF65-F5344CB8AC3E}">
        <p14:creationId xmlns:p14="http://schemas.microsoft.com/office/powerpoint/2010/main" val="307729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481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A3A2CD3-4164-4BA7-BCFB-A1CC02A2B556}" type="slidenum">
              <a:rPr lang="nl-NL" altLang="nl-NL" sz="1200" smtClean="0"/>
              <a:pPr/>
              <a:t>22</a:t>
            </a:fld>
            <a:endParaRPr lang="nl-NL" altLang="nl-NL" sz="1200" smtClean="0"/>
          </a:p>
        </p:txBody>
      </p:sp>
    </p:spTree>
    <p:extLst>
      <p:ext uri="{BB962C8B-B14F-4D97-AF65-F5344CB8AC3E}">
        <p14:creationId xmlns:p14="http://schemas.microsoft.com/office/powerpoint/2010/main" val="2595185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501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048BC2C-6E71-4DB6-B58F-874B775CC25D}" type="slidenum">
              <a:rPr lang="nl-NL" altLang="nl-NL" sz="1200" smtClean="0"/>
              <a:pPr/>
              <a:t>23</a:t>
            </a:fld>
            <a:endParaRPr lang="nl-NL" altLang="nl-NL" sz="1200" smtClean="0"/>
          </a:p>
        </p:txBody>
      </p:sp>
    </p:spTree>
    <p:extLst>
      <p:ext uri="{BB962C8B-B14F-4D97-AF65-F5344CB8AC3E}">
        <p14:creationId xmlns:p14="http://schemas.microsoft.com/office/powerpoint/2010/main" val="11332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522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5ED1DAF-8A6E-4716-90C9-FC0E36503AB1}" type="slidenum">
              <a:rPr lang="nl-NL" altLang="nl-NL" sz="1200" smtClean="0"/>
              <a:pPr/>
              <a:t>24</a:t>
            </a:fld>
            <a:endParaRPr lang="nl-NL" altLang="nl-NL" sz="1200" smtClean="0"/>
          </a:p>
        </p:txBody>
      </p:sp>
    </p:spTree>
    <p:extLst>
      <p:ext uri="{BB962C8B-B14F-4D97-AF65-F5344CB8AC3E}">
        <p14:creationId xmlns:p14="http://schemas.microsoft.com/office/powerpoint/2010/main" val="2256203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542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B64ECFB-0C99-4B64-9867-F4BFED44EFE3}" type="slidenum">
              <a:rPr lang="nl-NL" altLang="nl-NL" sz="1200" smtClean="0"/>
              <a:pPr/>
              <a:t>25</a:t>
            </a:fld>
            <a:endParaRPr lang="nl-NL" altLang="nl-NL" sz="1200" smtClean="0"/>
          </a:p>
        </p:txBody>
      </p:sp>
    </p:spTree>
    <p:extLst>
      <p:ext uri="{BB962C8B-B14F-4D97-AF65-F5344CB8AC3E}">
        <p14:creationId xmlns:p14="http://schemas.microsoft.com/office/powerpoint/2010/main" val="2041917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563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C55992B-F392-45FF-8222-2171070A6AA2}" type="slidenum">
              <a:rPr lang="nl-NL" altLang="nl-NL" sz="1200" smtClean="0"/>
              <a:pPr/>
              <a:t>26</a:t>
            </a:fld>
            <a:endParaRPr lang="nl-NL" altLang="nl-NL" sz="1200" smtClean="0"/>
          </a:p>
        </p:txBody>
      </p:sp>
    </p:spTree>
    <p:extLst>
      <p:ext uri="{BB962C8B-B14F-4D97-AF65-F5344CB8AC3E}">
        <p14:creationId xmlns:p14="http://schemas.microsoft.com/office/powerpoint/2010/main" val="1285679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583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140BA25-C67E-40CC-B153-8CC24889C0A4}" type="slidenum">
              <a:rPr lang="nl-NL" altLang="nl-NL" sz="1200" smtClean="0"/>
              <a:pPr/>
              <a:t>27</a:t>
            </a:fld>
            <a:endParaRPr lang="nl-NL" altLang="nl-NL" sz="1200" smtClean="0"/>
          </a:p>
        </p:txBody>
      </p:sp>
    </p:spTree>
    <p:extLst>
      <p:ext uri="{BB962C8B-B14F-4D97-AF65-F5344CB8AC3E}">
        <p14:creationId xmlns:p14="http://schemas.microsoft.com/office/powerpoint/2010/main" val="2527909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604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0735875-EE70-452C-97D4-A4383D36F119}" type="slidenum">
              <a:rPr lang="nl-NL" altLang="nl-NL" sz="1200" smtClean="0"/>
              <a:pPr/>
              <a:t>28</a:t>
            </a:fld>
            <a:endParaRPr lang="nl-NL" altLang="nl-NL" sz="1200" smtClean="0"/>
          </a:p>
        </p:txBody>
      </p:sp>
    </p:spTree>
    <p:extLst>
      <p:ext uri="{BB962C8B-B14F-4D97-AF65-F5344CB8AC3E}">
        <p14:creationId xmlns:p14="http://schemas.microsoft.com/office/powerpoint/2010/main" val="1766033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624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B108FE3-95FD-4EB0-887E-D9C52CFBF611}" type="slidenum">
              <a:rPr lang="nl-NL" altLang="nl-NL" smtClean="0">
                <a:latin typeface="Arial" panose="020B0604020202020204" pitchFamily="34" charset="0"/>
              </a:rPr>
              <a:pPr>
                <a:spcBef>
                  <a:spcPct val="0"/>
                </a:spcBef>
              </a:pPr>
              <a:t>29</a:t>
            </a:fld>
            <a:endParaRPr lang="nl-NL" altLang="nl-NL" smtClean="0">
              <a:latin typeface="Arial" panose="020B0604020202020204" pitchFamily="34" charset="0"/>
            </a:endParaRPr>
          </a:p>
        </p:txBody>
      </p:sp>
    </p:spTree>
    <p:extLst>
      <p:ext uri="{BB962C8B-B14F-4D97-AF65-F5344CB8AC3E}">
        <p14:creationId xmlns:p14="http://schemas.microsoft.com/office/powerpoint/2010/main" val="130883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Zonder bacteriën geen parodontale ziekte! De tandplaque is het huis van de bacteriën. Zonder tandplaque geen probleem met bacteriën.</a:t>
            </a:r>
          </a:p>
          <a:p>
            <a:pPr eaLnBrk="1" hangingPunct="1">
              <a:spcBef>
                <a:spcPct val="0"/>
              </a:spcBef>
            </a:pPr>
            <a:endParaRPr lang="nl-NL" altLang="nl-NL" smtClean="0"/>
          </a:p>
          <a:p>
            <a:pPr eaLnBrk="1" hangingPunct="1">
              <a:spcBef>
                <a:spcPct val="0"/>
              </a:spcBef>
            </a:pPr>
            <a:r>
              <a:rPr lang="nl-NL" altLang="nl-NL" smtClean="0"/>
              <a:t>Tandplaque = een wittige, zachte, 1-2 mm dikke, soms wat vlokkige, vrij makkelijk afschraapbare laag die voorkomt op  niet regelmatig gereinigde gebitselementen, bij voorkeur langs gingiva = dode en levende cellen en hun stofwisselingsproducten, calcium, fosfor, voedselresten en water, alles bij elkaar gehouden door een kleverige stof die door de bacteriën gevormd wordt.</a:t>
            </a:r>
          </a:p>
          <a:p>
            <a:pPr eaLnBrk="1" hangingPunct="1">
              <a:spcBef>
                <a:spcPct val="0"/>
              </a:spcBef>
            </a:pPr>
            <a:endParaRPr lang="nl-NL" altLang="nl-NL" smtClean="0"/>
          </a:p>
          <a:p>
            <a:pPr eaLnBrk="1" hangingPunct="1">
              <a:spcBef>
                <a:spcPct val="0"/>
              </a:spcBef>
            </a:pPr>
            <a:r>
              <a:rPr lang="nl-NL" altLang="nl-NL" smtClean="0"/>
              <a:t>Gingiva= tandvlees</a:t>
            </a:r>
          </a:p>
          <a:p>
            <a:pPr eaLnBrk="1" hangingPunct="1">
              <a:spcBef>
                <a:spcPct val="0"/>
              </a:spcBef>
            </a:pPr>
            <a:endParaRPr lang="nl-NL" altLang="nl-NL" smtClean="0"/>
          </a:p>
          <a:p>
            <a:pPr eaLnBrk="1" hangingPunct="1">
              <a:spcBef>
                <a:spcPct val="0"/>
              </a:spcBef>
            </a:pPr>
            <a:r>
              <a:rPr lang="nl-NL" altLang="nl-NL" smtClean="0"/>
              <a:t>Parodontium= steunweefsel van de tand/kies, daarbij dus ook de gingiva</a:t>
            </a:r>
          </a:p>
          <a:p>
            <a:pPr eaLnBrk="1" hangingPunct="1">
              <a:spcBef>
                <a:spcPct val="0"/>
              </a:spcBef>
            </a:pPr>
            <a:endParaRPr lang="nl-NL" altLang="nl-NL" smtClean="0"/>
          </a:p>
          <a:p>
            <a:pPr eaLnBrk="1" hangingPunct="1">
              <a:spcBef>
                <a:spcPct val="0"/>
              </a:spcBef>
            </a:pPr>
            <a:r>
              <a:rPr lang="nl-NL" altLang="nl-NL" smtClean="0"/>
              <a:t>Bij parodontitis heb je altijd ook een gingivitis.</a:t>
            </a:r>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1BE1B6D-E809-4E14-9898-3B582C7F7732}" type="slidenum">
              <a:rPr lang="nl-NL" altLang="nl-NL" smtClean="0">
                <a:latin typeface="Arial" panose="020B0604020202020204" pitchFamily="34" charset="0"/>
              </a:rPr>
              <a:pPr>
                <a:spcBef>
                  <a:spcPct val="0"/>
                </a:spcBef>
              </a:pPr>
              <a:t>3</a:t>
            </a:fld>
            <a:endParaRPr lang="nl-NL" altLang="nl-NL" smtClean="0">
              <a:latin typeface="Arial" panose="020B0604020202020204" pitchFamily="34" charset="0"/>
            </a:endParaRPr>
          </a:p>
        </p:txBody>
      </p:sp>
    </p:spTree>
    <p:extLst>
      <p:ext uri="{BB962C8B-B14F-4D97-AF65-F5344CB8AC3E}">
        <p14:creationId xmlns:p14="http://schemas.microsoft.com/office/powerpoint/2010/main" val="4084394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112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D8C9312-2A60-4CC5-B4C1-BC106EBE43EE}" type="slidenum">
              <a:rPr lang="nl-NL" altLang="nl-NL" sz="1200" smtClean="0"/>
              <a:pPr/>
              <a:t>4</a:t>
            </a:fld>
            <a:endParaRPr lang="nl-NL" altLang="nl-NL" sz="1200" smtClean="0"/>
          </a:p>
        </p:txBody>
      </p:sp>
    </p:spTree>
    <p:extLst>
      <p:ext uri="{BB962C8B-B14F-4D97-AF65-F5344CB8AC3E}">
        <p14:creationId xmlns:p14="http://schemas.microsoft.com/office/powerpoint/2010/main" val="385580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64E448B-A33A-4D86-851D-D7049AF01C82}" type="slidenum">
              <a:rPr lang="nl-NL" altLang="nl-NL" sz="1200" smtClean="0"/>
              <a:pPr/>
              <a:t>5</a:t>
            </a:fld>
            <a:endParaRPr lang="nl-NL" altLang="nl-NL" sz="1200" smtClean="0"/>
          </a:p>
        </p:txBody>
      </p:sp>
    </p:spTree>
    <p:extLst>
      <p:ext uri="{BB962C8B-B14F-4D97-AF65-F5344CB8AC3E}">
        <p14:creationId xmlns:p14="http://schemas.microsoft.com/office/powerpoint/2010/main" val="161328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153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F65786E-AD40-4BCF-8DE3-0E89866090B1}" type="slidenum">
              <a:rPr lang="nl-NL" altLang="nl-NL" sz="1200" smtClean="0"/>
              <a:pPr/>
              <a:t>6</a:t>
            </a:fld>
            <a:endParaRPr lang="nl-NL" altLang="nl-NL" sz="1200" smtClean="0"/>
          </a:p>
        </p:txBody>
      </p:sp>
    </p:spTree>
    <p:extLst>
      <p:ext uri="{BB962C8B-B14F-4D97-AF65-F5344CB8AC3E}">
        <p14:creationId xmlns:p14="http://schemas.microsoft.com/office/powerpoint/2010/main" val="52623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C0145D-5135-4D32-94FC-94BF7DCC072C}" type="slidenum">
              <a:rPr lang="nl-NL" altLang="nl-NL" sz="1200" smtClean="0"/>
              <a:pPr/>
              <a:t>7</a:t>
            </a:fld>
            <a:endParaRPr lang="nl-NL" altLang="nl-NL" sz="1200" smtClean="0"/>
          </a:p>
        </p:txBody>
      </p:sp>
    </p:spTree>
    <p:extLst>
      <p:ext uri="{BB962C8B-B14F-4D97-AF65-F5344CB8AC3E}">
        <p14:creationId xmlns:p14="http://schemas.microsoft.com/office/powerpoint/2010/main" val="293988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Tandsteen is gemineraliseerde tandplaque: op glazuur, maar ook in de gingivale sulcus en ook onzichtbaar: onder de gingiva</a:t>
            </a:r>
          </a:p>
        </p:txBody>
      </p:sp>
      <p:sp>
        <p:nvSpPr>
          <p:cNvPr id="194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4653630-DA4A-4262-9E72-D85324AEA72E}" type="slidenum">
              <a:rPr lang="nl-NL" altLang="nl-NL" smtClean="0">
                <a:latin typeface="Arial" panose="020B0604020202020204" pitchFamily="34" charset="0"/>
              </a:rPr>
              <a:pPr>
                <a:spcBef>
                  <a:spcPct val="0"/>
                </a:spcBef>
              </a:pPr>
              <a:t>8</a:t>
            </a:fld>
            <a:endParaRPr lang="nl-NL" altLang="nl-NL" smtClean="0">
              <a:latin typeface="Arial" panose="020B0604020202020204" pitchFamily="34" charset="0"/>
            </a:endParaRPr>
          </a:p>
        </p:txBody>
      </p:sp>
    </p:spTree>
    <p:extLst>
      <p:ext uri="{BB962C8B-B14F-4D97-AF65-F5344CB8AC3E}">
        <p14:creationId xmlns:p14="http://schemas.microsoft.com/office/powerpoint/2010/main" val="356489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215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C7012E1-D350-49E7-AEAA-19D5D64F489F}" type="slidenum">
              <a:rPr lang="nl-NL" altLang="nl-NL" sz="1200" smtClean="0"/>
              <a:pPr/>
              <a:t>9</a:t>
            </a:fld>
            <a:endParaRPr lang="nl-NL" altLang="nl-NL" sz="1200" smtClean="0"/>
          </a:p>
        </p:txBody>
      </p:sp>
    </p:spTree>
    <p:extLst>
      <p:ext uri="{BB962C8B-B14F-4D97-AF65-F5344CB8AC3E}">
        <p14:creationId xmlns:p14="http://schemas.microsoft.com/office/powerpoint/2010/main" val="328845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071621B-F33D-42A4-971E-382218445ABE}" type="datetimeFigureOut">
              <a:rPr lang="nl-NL" smtClean="0"/>
              <a:t>14-9-2016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B67265-D172-4188-B9D2-F6A092EC466A}" type="slidenum">
              <a:rPr lang="nl-NL" smtClean="0"/>
              <a:t>‹nr.›</a:t>
            </a:fld>
            <a:endParaRPr lang="nl-NL"/>
          </a:p>
        </p:txBody>
      </p:sp>
    </p:spTree>
    <p:extLst>
      <p:ext uri="{BB962C8B-B14F-4D97-AF65-F5344CB8AC3E}">
        <p14:creationId xmlns:p14="http://schemas.microsoft.com/office/powerpoint/2010/main" val="1370290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71621B-F33D-42A4-971E-382218445ABE}" type="datetimeFigureOut">
              <a:rPr lang="nl-NL" smtClean="0"/>
              <a:t>14-9-2016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B67265-D172-4188-B9D2-F6A092EC466A}" type="slidenum">
              <a:rPr lang="nl-NL" smtClean="0"/>
              <a:t>‹nr.›</a:t>
            </a:fld>
            <a:endParaRPr lang="nl-NL"/>
          </a:p>
        </p:txBody>
      </p:sp>
    </p:spTree>
    <p:extLst>
      <p:ext uri="{BB962C8B-B14F-4D97-AF65-F5344CB8AC3E}">
        <p14:creationId xmlns:p14="http://schemas.microsoft.com/office/powerpoint/2010/main" val="412628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71621B-F33D-42A4-971E-382218445ABE}" type="datetimeFigureOut">
              <a:rPr lang="nl-NL" smtClean="0"/>
              <a:t>14-9-2016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B67265-D172-4188-B9D2-F6A092EC466A}" type="slidenum">
              <a:rPr lang="nl-NL" smtClean="0"/>
              <a:t>‹nr.›</a:t>
            </a:fld>
            <a:endParaRPr lang="nl-NL"/>
          </a:p>
        </p:txBody>
      </p:sp>
    </p:spTree>
    <p:extLst>
      <p:ext uri="{BB962C8B-B14F-4D97-AF65-F5344CB8AC3E}">
        <p14:creationId xmlns:p14="http://schemas.microsoft.com/office/powerpoint/2010/main" val="78808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oud">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914400" y="609600"/>
            <a:ext cx="10363200" cy="54864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A0587A19-4352-45C8-A663-71572A011BF8}" type="slidenum">
              <a:rPr lang="nl-NL" altLang="nl-NL"/>
              <a:pPr>
                <a:defRPr/>
              </a:pPr>
              <a:t>‹nr.›</a:t>
            </a:fld>
            <a:endParaRPr lang="nl-NL" altLang="nl-NL"/>
          </a:p>
        </p:txBody>
      </p:sp>
    </p:spTree>
    <p:extLst>
      <p:ext uri="{BB962C8B-B14F-4D97-AF65-F5344CB8AC3E}">
        <p14:creationId xmlns:p14="http://schemas.microsoft.com/office/powerpoint/2010/main" val="65537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71621B-F33D-42A4-971E-382218445ABE}" type="datetimeFigureOut">
              <a:rPr lang="nl-NL" smtClean="0"/>
              <a:t>14-9-2016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B67265-D172-4188-B9D2-F6A092EC466A}" type="slidenum">
              <a:rPr lang="nl-NL" smtClean="0"/>
              <a:t>‹nr.›</a:t>
            </a:fld>
            <a:endParaRPr lang="nl-NL"/>
          </a:p>
        </p:txBody>
      </p:sp>
    </p:spTree>
    <p:extLst>
      <p:ext uri="{BB962C8B-B14F-4D97-AF65-F5344CB8AC3E}">
        <p14:creationId xmlns:p14="http://schemas.microsoft.com/office/powerpoint/2010/main" val="67776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071621B-F33D-42A4-971E-382218445ABE}" type="datetimeFigureOut">
              <a:rPr lang="nl-NL" smtClean="0"/>
              <a:t>14-9-2016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5B67265-D172-4188-B9D2-F6A092EC466A}" type="slidenum">
              <a:rPr lang="nl-NL" smtClean="0"/>
              <a:t>‹nr.›</a:t>
            </a:fld>
            <a:endParaRPr lang="nl-NL"/>
          </a:p>
        </p:txBody>
      </p:sp>
    </p:spTree>
    <p:extLst>
      <p:ext uri="{BB962C8B-B14F-4D97-AF65-F5344CB8AC3E}">
        <p14:creationId xmlns:p14="http://schemas.microsoft.com/office/powerpoint/2010/main" val="389219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071621B-F33D-42A4-971E-382218445ABE}" type="datetimeFigureOut">
              <a:rPr lang="nl-NL" smtClean="0"/>
              <a:t>14-9-2016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B67265-D172-4188-B9D2-F6A092EC466A}" type="slidenum">
              <a:rPr lang="nl-NL" smtClean="0"/>
              <a:t>‹nr.›</a:t>
            </a:fld>
            <a:endParaRPr lang="nl-NL"/>
          </a:p>
        </p:txBody>
      </p:sp>
    </p:spTree>
    <p:extLst>
      <p:ext uri="{BB962C8B-B14F-4D97-AF65-F5344CB8AC3E}">
        <p14:creationId xmlns:p14="http://schemas.microsoft.com/office/powerpoint/2010/main" val="127370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071621B-F33D-42A4-971E-382218445ABE}" type="datetimeFigureOut">
              <a:rPr lang="nl-NL" smtClean="0"/>
              <a:t>14-9-2016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5B67265-D172-4188-B9D2-F6A092EC466A}" type="slidenum">
              <a:rPr lang="nl-NL" smtClean="0"/>
              <a:t>‹nr.›</a:t>
            </a:fld>
            <a:endParaRPr lang="nl-NL"/>
          </a:p>
        </p:txBody>
      </p:sp>
    </p:spTree>
    <p:extLst>
      <p:ext uri="{BB962C8B-B14F-4D97-AF65-F5344CB8AC3E}">
        <p14:creationId xmlns:p14="http://schemas.microsoft.com/office/powerpoint/2010/main" val="278739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071621B-F33D-42A4-971E-382218445ABE}" type="datetimeFigureOut">
              <a:rPr lang="nl-NL" smtClean="0"/>
              <a:t>14-9-2016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5B67265-D172-4188-B9D2-F6A092EC466A}" type="slidenum">
              <a:rPr lang="nl-NL" smtClean="0"/>
              <a:t>‹nr.›</a:t>
            </a:fld>
            <a:endParaRPr lang="nl-NL"/>
          </a:p>
        </p:txBody>
      </p:sp>
    </p:spTree>
    <p:extLst>
      <p:ext uri="{BB962C8B-B14F-4D97-AF65-F5344CB8AC3E}">
        <p14:creationId xmlns:p14="http://schemas.microsoft.com/office/powerpoint/2010/main" val="239517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071621B-F33D-42A4-971E-382218445ABE}" type="datetimeFigureOut">
              <a:rPr lang="nl-NL" smtClean="0"/>
              <a:t>14-9-2016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5B67265-D172-4188-B9D2-F6A092EC466A}" type="slidenum">
              <a:rPr lang="nl-NL" smtClean="0"/>
              <a:t>‹nr.›</a:t>
            </a:fld>
            <a:endParaRPr lang="nl-NL"/>
          </a:p>
        </p:txBody>
      </p:sp>
    </p:spTree>
    <p:extLst>
      <p:ext uri="{BB962C8B-B14F-4D97-AF65-F5344CB8AC3E}">
        <p14:creationId xmlns:p14="http://schemas.microsoft.com/office/powerpoint/2010/main" val="6814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071621B-F33D-42A4-971E-382218445ABE}" type="datetimeFigureOut">
              <a:rPr lang="nl-NL" smtClean="0"/>
              <a:t>14-9-2016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B67265-D172-4188-B9D2-F6A092EC466A}" type="slidenum">
              <a:rPr lang="nl-NL" smtClean="0"/>
              <a:t>‹nr.›</a:t>
            </a:fld>
            <a:endParaRPr lang="nl-NL"/>
          </a:p>
        </p:txBody>
      </p:sp>
    </p:spTree>
    <p:extLst>
      <p:ext uri="{BB962C8B-B14F-4D97-AF65-F5344CB8AC3E}">
        <p14:creationId xmlns:p14="http://schemas.microsoft.com/office/powerpoint/2010/main" val="368298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071621B-F33D-42A4-971E-382218445ABE}" type="datetimeFigureOut">
              <a:rPr lang="nl-NL" smtClean="0"/>
              <a:t>14-9-2016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B67265-D172-4188-B9D2-F6A092EC466A}" type="slidenum">
              <a:rPr lang="nl-NL" smtClean="0"/>
              <a:t>‹nr.›</a:t>
            </a:fld>
            <a:endParaRPr lang="nl-NL"/>
          </a:p>
        </p:txBody>
      </p:sp>
    </p:spTree>
    <p:extLst>
      <p:ext uri="{BB962C8B-B14F-4D97-AF65-F5344CB8AC3E}">
        <p14:creationId xmlns:p14="http://schemas.microsoft.com/office/powerpoint/2010/main" val="227305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1621B-F33D-42A4-971E-382218445ABE}" type="datetimeFigureOut">
              <a:rPr lang="nl-NL" smtClean="0"/>
              <a:t>14-9-2016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67265-D172-4188-B9D2-F6A092EC466A}" type="slidenum">
              <a:rPr lang="nl-NL" smtClean="0"/>
              <a:t>‹nr.›</a:t>
            </a:fld>
            <a:endParaRPr lang="nl-NL"/>
          </a:p>
        </p:txBody>
      </p:sp>
    </p:spTree>
    <p:extLst>
      <p:ext uri="{BB962C8B-B14F-4D97-AF65-F5344CB8AC3E}">
        <p14:creationId xmlns:p14="http://schemas.microsoft.com/office/powerpoint/2010/main" val="652849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DSC00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2057400" y="304800"/>
            <a:ext cx="2667000" cy="533400"/>
          </a:xfrm>
        </p:spPr>
        <p:txBody>
          <a:bodyPr>
            <a:normAutofit fontScale="90000"/>
          </a:bodyPr>
          <a:lstStyle/>
          <a:p>
            <a:pPr eaLnBrk="1" hangingPunct="1">
              <a:defRPr/>
            </a:pPr>
            <a:r>
              <a:rPr lang="nl-NL" sz="2400" dirty="0">
                <a:solidFill>
                  <a:schemeClr val="bg1"/>
                </a:solidFill>
                <a:latin typeface="Arial" charset="0"/>
              </a:rPr>
              <a:t>Gingivitis en parodontitis</a:t>
            </a:r>
          </a:p>
        </p:txBody>
      </p:sp>
      <p:sp>
        <p:nvSpPr>
          <p:cNvPr id="4100" name="Tijdelijke aanduiding voor dianumm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6E218118-C04B-42F2-BAD0-8EB7DC071652}" type="slidenum">
              <a:rPr lang="nl-NL" altLang="nl-NL" sz="1400"/>
              <a:pPr>
                <a:spcBef>
                  <a:spcPct val="0"/>
                </a:spcBef>
                <a:buFontTx/>
                <a:buNone/>
              </a:pPr>
              <a:t>1</a:t>
            </a:fld>
            <a:endParaRPr lang="nl-NL" altLang="nl-NL" sz="1400"/>
          </a:p>
        </p:txBody>
      </p:sp>
    </p:spTree>
    <p:extLst>
      <p:ext uri="{BB962C8B-B14F-4D97-AF65-F5344CB8AC3E}">
        <p14:creationId xmlns:p14="http://schemas.microsoft.com/office/powerpoint/2010/main" val="291510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5189" y="333375"/>
            <a:ext cx="7342187" cy="946150"/>
          </a:xfrm>
        </p:spPr>
        <p:txBody>
          <a:bodyPr/>
          <a:lstStyle/>
          <a:p>
            <a:pPr>
              <a:defRPr/>
            </a:pPr>
            <a:r>
              <a:rPr lang="nl-NL" dirty="0" smtClean="0">
                <a:latin typeface="Arial"/>
                <a:ea typeface="+mj-ea"/>
                <a:cs typeface="Arial"/>
              </a:rPr>
              <a:t>Predisponerende factoren</a:t>
            </a:r>
            <a:endParaRPr lang="nl-NL" dirty="0">
              <a:latin typeface="Arial"/>
              <a:ea typeface="+mj-ea"/>
              <a:cs typeface="Arial"/>
            </a:endParaRPr>
          </a:p>
        </p:txBody>
      </p:sp>
      <p:sp>
        <p:nvSpPr>
          <p:cNvPr id="4" name="Tekstvak 3"/>
          <p:cNvSpPr txBox="1">
            <a:spLocks noChangeArrowheads="1"/>
          </p:cNvSpPr>
          <p:nvPr/>
        </p:nvSpPr>
        <p:spPr bwMode="auto">
          <a:xfrm>
            <a:off x="1774825" y="1020764"/>
            <a:ext cx="8642350" cy="58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endParaRPr lang="nl-NL" altLang="nl-NL" sz="4000" baseline="30000">
              <a:latin typeface="Arial" panose="020B0604020202020204" pitchFamily="34" charset="0"/>
            </a:endParaRPr>
          </a:p>
          <a:p>
            <a:pPr eaLnBrk="1" hangingPunct="1">
              <a:spcBef>
                <a:spcPct val="0"/>
              </a:spcBef>
            </a:pPr>
            <a:r>
              <a:rPr lang="nl-NL" altLang="nl-NL" sz="4000" baseline="30000">
                <a:latin typeface="Arial" panose="020B0604020202020204" pitchFamily="34" charset="0"/>
              </a:rPr>
              <a:t>Persisterende (blijvende) melktanden;</a:t>
            </a:r>
          </a:p>
          <a:p>
            <a:pPr eaLnBrk="1" hangingPunct="1">
              <a:spcBef>
                <a:spcPct val="0"/>
              </a:spcBef>
            </a:pPr>
            <a:endParaRPr lang="nl-NL" altLang="nl-NL" sz="4000" baseline="30000">
              <a:latin typeface="Arial" panose="020B0604020202020204" pitchFamily="34" charset="0"/>
            </a:endParaRPr>
          </a:p>
          <a:p>
            <a:pPr eaLnBrk="1" hangingPunct="1">
              <a:spcBef>
                <a:spcPct val="0"/>
              </a:spcBef>
            </a:pPr>
            <a:r>
              <a:rPr lang="nl-NL" altLang="nl-NL" sz="4000" baseline="30000">
                <a:latin typeface="Arial" panose="020B0604020202020204" pitchFamily="34" charset="0"/>
              </a:rPr>
              <a:t>Te veel of gedraaide tanden, vooral bij de brachycefale rassen;</a:t>
            </a:r>
          </a:p>
          <a:p>
            <a:pPr eaLnBrk="1" hangingPunct="1">
              <a:spcBef>
                <a:spcPct val="0"/>
              </a:spcBef>
            </a:pPr>
            <a:endParaRPr lang="nl-NL" altLang="nl-NL" sz="4000" baseline="30000">
              <a:latin typeface="Arial" panose="020B0604020202020204" pitchFamily="34" charset="0"/>
            </a:endParaRPr>
          </a:p>
          <a:p>
            <a:pPr eaLnBrk="1" hangingPunct="1">
              <a:spcBef>
                <a:spcPct val="0"/>
              </a:spcBef>
            </a:pPr>
            <a:r>
              <a:rPr lang="nl-NL" altLang="nl-NL" sz="4000" baseline="30000">
                <a:latin typeface="Arial" panose="020B0604020202020204" pitchFamily="34" charset="0"/>
              </a:rPr>
              <a:t>Malocclusie;</a:t>
            </a:r>
          </a:p>
          <a:p>
            <a:pPr eaLnBrk="1" hangingPunct="1">
              <a:spcBef>
                <a:spcPct val="0"/>
              </a:spcBef>
            </a:pPr>
            <a:endParaRPr lang="nl-NL" altLang="nl-NL" sz="4000" baseline="30000">
              <a:latin typeface="Arial" panose="020B0604020202020204" pitchFamily="34" charset="0"/>
            </a:endParaRPr>
          </a:p>
          <a:p>
            <a:pPr eaLnBrk="1" hangingPunct="1">
              <a:spcBef>
                <a:spcPct val="0"/>
              </a:spcBef>
            </a:pPr>
            <a:r>
              <a:rPr lang="nl-NL" altLang="nl-NL" sz="4000" baseline="30000">
                <a:latin typeface="Arial" panose="020B0604020202020204" pitchFamily="34" charset="0"/>
              </a:rPr>
              <a:t>Trauma (zoals een afgebroken tand of kies of het bijten op stenen, metaal of botten);</a:t>
            </a:r>
          </a:p>
          <a:p>
            <a:pPr eaLnBrk="1" hangingPunct="1">
              <a:spcBef>
                <a:spcPct val="0"/>
              </a:spcBef>
            </a:pPr>
            <a:endParaRPr lang="nl-NL" altLang="nl-NL" sz="4000" baseline="30000">
              <a:latin typeface="Arial" panose="020B0604020202020204" pitchFamily="34" charset="0"/>
            </a:endParaRPr>
          </a:p>
          <a:p>
            <a:pPr eaLnBrk="1" hangingPunct="1">
              <a:spcBef>
                <a:spcPct val="0"/>
              </a:spcBef>
            </a:pPr>
            <a:r>
              <a:rPr lang="nl-NL" altLang="nl-NL" sz="4000" baseline="30000">
                <a:latin typeface="Arial" panose="020B0604020202020204" pitchFamily="34" charset="0"/>
              </a:rPr>
              <a:t>Ademen met geopende mond</a:t>
            </a:r>
            <a:r>
              <a:rPr lang="nl-NL" altLang="nl-NL" sz="4000">
                <a:latin typeface="Arial" panose="020B0604020202020204" pitchFamily="34" charset="0"/>
              </a:rPr>
              <a:t> → </a:t>
            </a:r>
            <a:r>
              <a:rPr lang="nl-NL" altLang="nl-NL" sz="4000" baseline="30000">
                <a:latin typeface="Arial" panose="020B0604020202020204" pitchFamily="34" charset="0"/>
              </a:rPr>
              <a:t>speeksel droogt uit </a:t>
            </a:r>
            <a:r>
              <a:rPr lang="nl-NL" altLang="nl-NL" sz="4000">
                <a:latin typeface="Arial" panose="020B0604020202020204" pitchFamily="34" charset="0"/>
              </a:rPr>
              <a:t>→</a:t>
            </a:r>
            <a:r>
              <a:rPr lang="nl-NL" altLang="nl-NL" sz="4000" baseline="30000">
                <a:latin typeface="Arial" panose="020B0604020202020204" pitchFamily="34" charset="0"/>
              </a:rPr>
              <a:t> gingiva wordt droog;</a:t>
            </a:r>
          </a:p>
        </p:txBody>
      </p:sp>
      <p:sp>
        <p:nvSpPr>
          <p:cNvPr id="22532" name="Tijdelijke aanduiding voor dianumm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9252D45-5827-4D9C-A87C-72C7851073F2}" type="slidenum">
              <a:rPr lang="nl-NL" altLang="nl-NL" sz="1400"/>
              <a:pPr>
                <a:spcBef>
                  <a:spcPct val="0"/>
                </a:spcBef>
                <a:buFontTx/>
                <a:buNone/>
              </a:pPr>
              <a:t>10</a:t>
            </a:fld>
            <a:endParaRPr lang="nl-NL" altLang="nl-NL" sz="1400"/>
          </a:p>
        </p:txBody>
      </p:sp>
    </p:spTree>
    <p:extLst>
      <p:ext uri="{BB962C8B-B14F-4D97-AF65-F5344CB8AC3E}">
        <p14:creationId xmlns:p14="http://schemas.microsoft.com/office/powerpoint/2010/main" val="71812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5189" y="333375"/>
            <a:ext cx="7342187" cy="946150"/>
          </a:xfrm>
        </p:spPr>
        <p:txBody>
          <a:bodyPr/>
          <a:lstStyle/>
          <a:p>
            <a:pPr>
              <a:defRPr/>
            </a:pPr>
            <a:r>
              <a:rPr lang="nl-NL" dirty="0" smtClean="0">
                <a:latin typeface="Arial"/>
                <a:ea typeface="+mj-ea"/>
                <a:cs typeface="Arial"/>
              </a:rPr>
              <a:t>Predisponerende factoren</a:t>
            </a:r>
            <a:endParaRPr lang="nl-NL" dirty="0">
              <a:latin typeface="Arial"/>
              <a:ea typeface="+mj-ea"/>
              <a:cs typeface="Arial"/>
            </a:endParaRPr>
          </a:p>
        </p:txBody>
      </p:sp>
      <p:sp>
        <p:nvSpPr>
          <p:cNvPr id="4" name="Tekstvak 3"/>
          <p:cNvSpPr txBox="1">
            <a:spLocks noChangeArrowheads="1"/>
          </p:cNvSpPr>
          <p:nvPr/>
        </p:nvSpPr>
        <p:spPr bwMode="auto">
          <a:xfrm>
            <a:off x="1774825" y="1230314"/>
            <a:ext cx="86423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endParaRPr lang="nl-NL" altLang="nl-NL" sz="4000" baseline="30000">
              <a:latin typeface="Arial" panose="020B0604020202020204" pitchFamily="34" charset="0"/>
            </a:endParaRPr>
          </a:p>
          <a:p>
            <a:pPr eaLnBrk="1" hangingPunct="1">
              <a:spcBef>
                <a:spcPct val="0"/>
              </a:spcBef>
            </a:pPr>
            <a:r>
              <a:rPr lang="nl-NL" altLang="nl-NL" sz="4000" baseline="30000">
                <a:latin typeface="Arial" panose="020B0604020202020204" pitchFamily="34" charset="0"/>
              </a:rPr>
              <a:t>Nieuwvormingen in de mondholte;</a:t>
            </a:r>
          </a:p>
          <a:p>
            <a:pPr eaLnBrk="1" hangingPunct="1">
              <a:spcBef>
                <a:spcPct val="0"/>
              </a:spcBef>
            </a:pPr>
            <a:endParaRPr lang="nl-NL" altLang="nl-NL" sz="4000" baseline="30000">
              <a:latin typeface="Arial" panose="020B0604020202020204" pitchFamily="34" charset="0"/>
            </a:endParaRPr>
          </a:p>
          <a:p>
            <a:pPr eaLnBrk="1" hangingPunct="1">
              <a:spcBef>
                <a:spcPct val="0"/>
              </a:spcBef>
            </a:pPr>
            <a:r>
              <a:rPr lang="nl-NL" altLang="nl-NL" sz="4000" baseline="30000">
                <a:latin typeface="Arial" panose="020B0604020202020204" pitchFamily="34" charset="0"/>
              </a:rPr>
              <a:t>Een dieet met alleen blikvoer;</a:t>
            </a:r>
          </a:p>
          <a:p>
            <a:pPr eaLnBrk="1" hangingPunct="1">
              <a:spcBef>
                <a:spcPct val="0"/>
              </a:spcBef>
            </a:pPr>
            <a:endParaRPr lang="nl-NL" altLang="nl-NL" sz="4000" baseline="30000">
              <a:latin typeface="Arial" panose="020B0604020202020204" pitchFamily="34" charset="0"/>
            </a:endParaRPr>
          </a:p>
          <a:p>
            <a:pPr eaLnBrk="1" hangingPunct="1">
              <a:spcBef>
                <a:spcPct val="0"/>
              </a:spcBef>
            </a:pPr>
            <a:r>
              <a:rPr lang="nl-NL" altLang="nl-NL" sz="4000" baseline="30000">
                <a:latin typeface="Arial" panose="020B0604020202020204" pitchFamily="34" charset="0"/>
              </a:rPr>
              <a:t>Irriterende, chemische stoffen;</a:t>
            </a:r>
          </a:p>
          <a:p>
            <a:pPr eaLnBrk="1" hangingPunct="1">
              <a:spcBef>
                <a:spcPct val="0"/>
              </a:spcBef>
            </a:pPr>
            <a:endParaRPr lang="nl-NL" altLang="nl-NL" sz="4000" baseline="30000">
              <a:latin typeface="Arial" panose="020B0604020202020204" pitchFamily="34" charset="0"/>
            </a:endParaRPr>
          </a:p>
          <a:p>
            <a:pPr eaLnBrk="1" hangingPunct="1">
              <a:spcBef>
                <a:spcPct val="0"/>
              </a:spcBef>
            </a:pPr>
            <a:r>
              <a:rPr lang="nl-NL" altLang="nl-NL" sz="4000" baseline="30000">
                <a:latin typeface="Arial" panose="020B0604020202020204" pitchFamily="34" charset="0"/>
              </a:rPr>
              <a:t>Systemische ziekten (chronische nieraandoeningen, suikerziekte).</a:t>
            </a:r>
            <a:endParaRPr lang="nl-NL" altLang="nl-NL" sz="4000">
              <a:latin typeface="Arial" panose="020B0604020202020204" pitchFamily="34" charset="0"/>
            </a:endParaRPr>
          </a:p>
        </p:txBody>
      </p:sp>
      <p:sp>
        <p:nvSpPr>
          <p:cNvPr id="24580" name="Tijdelijke aanduiding voor dianumm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EFA2483-2BEE-442B-AE0B-BA542F04D7CC}" type="slidenum">
              <a:rPr lang="nl-NL" altLang="nl-NL" sz="1400"/>
              <a:pPr>
                <a:spcBef>
                  <a:spcPct val="0"/>
                </a:spcBef>
                <a:buFontTx/>
                <a:buNone/>
              </a:pPr>
              <a:t>11</a:t>
            </a:fld>
            <a:endParaRPr lang="nl-NL" altLang="nl-NL" sz="1400"/>
          </a:p>
        </p:txBody>
      </p:sp>
    </p:spTree>
    <p:extLst>
      <p:ext uri="{BB962C8B-B14F-4D97-AF65-F5344CB8AC3E}">
        <p14:creationId xmlns:p14="http://schemas.microsoft.com/office/powerpoint/2010/main" val="3719112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57400" y="304800"/>
            <a:ext cx="2667000" cy="533400"/>
          </a:xfrm>
        </p:spPr>
        <p:txBody>
          <a:bodyPr>
            <a:normAutofit fontScale="90000"/>
          </a:bodyPr>
          <a:lstStyle/>
          <a:p>
            <a:pPr eaLnBrk="1" hangingPunct="1">
              <a:defRPr/>
            </a:pPr>
            <a:r>
              <a:rPr lang="nl-NL" sz="2400" dirty="0">
                <a:latin typeface="Arial" charset="0"/>
              </a:rPr>
              <a:t>Gingivitis tot parodontitis</a:t>
            </a:r>
          </a:p>
        </p:txBody>
      </p:sp>
      <p:sp>
        <p:nvSpPr>
          <p:cNvPr id="26627" name="Comment 4"/>
          <p:cNvSpPr>
            <a:spLocks noRot="1" noChangeAspect="1" noEditPoints="1" noChangeArrowheads="1" noChangeShapeType="1" noTextEdit="1"/>
          </p:cNvSpPr>
          <p:nvPr/>
        </p:nvSpPr>
        <p:spPr bwMode="auto">
          <a:xfrm>
            <a:off x="6424613" y="4886326"/>
            <a:ext cx="1657350" cy="36513"/>
          </a:xfrm>
          <a:custGeom>
            <a:avLst/>
            <a:gdLst>
              <a:gd name="T0" fmla="*/ 0 w 4605"/>
              <a:gd name="T1" fmla="*/ 2147483646 h 100"/>
              <a:gd name="T2" fmla="*/ 2147483646 w 4605"/>
              <a:gd name="T3" fmla="*/ 2147483646 h 100"/>
              <a:gd name="T4" fmla="*/ 2147483646 w 4605"/>
              <a:gd name="T5" fmla="*/ 2147483646 h 100"/>
              <a:gd name="T6" fmla="*/ 2147483646 w 4605"/>
              <a:gd name="T7" fmla="*/ 2147483646 h 100"/>
              <a:gd name="T8" fmla="*/ 2147483646 w 4605"/>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05" h="100" extrusionOk="0">
                <a:moveTo>
                  <a:pt x="0" y="0"/>
                </a:moveTo>
                <a:cubicBezTo>
                  <a:pt x="114" y="31"/>
                  <a:pt x="241" y="63"/>
                  <a:pt x="357" y="79"/>
                </a:cubicBezTo>
                <a:cubicBezTo>
                  <a:pt x="440" y="91"/>
                  <a:pt x="532" y="95"/>
                  <a:pt x="615" y="99"/>
                </a:cubicBezTo>
                <a:cubicBezTo>
                  <a:pt x="1279" y="134"/>
                  <a:pt x="1980" y="120"/>
                  <a:pt x="2639" y="79"/>
                </a:cubicBezTo>
                <a:cubicBezTo>
                  <a:pt x="3290" y="39"/>
                  <a:pt x="3952" y="79"/>
                  <a:pt x="4604" y="79"/>
                </a:cubicBezTo>
              </a:path>
            </a:pathLst>
          </a:custGeom>
          <a:noFill/>
          <a:ln w="228600" cap="sq">
            <a:solidFill>
              <a:srgbClr val="CC99FF">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28" name="Comment 5"/>
          <p:cNvSpPr>
            <a:spLocks noRot="1" noChangeAspect="1" noEditPoints="1" noChangeArrowheads="1" noChangeShapeType="1" noTextEdit="1"/>
          </p:cNvSpPr>
          <p:nvPr/>
        </p:nvSpPr>
        <p:spPr bwMode="auto">
          <a:xfrm>
            <a:off x="6418263" y="2949575"/>
            <a:ext cx="906462" cy="44450"/>
          </a:xfrm>
          <a:custGeom>
            <a:avLst/>
            <a:gdLst>
              <a:gd name="T0" fmla="*/ 2147483646 w 2521"/>
              <a:gd name="T1" fmla="*/ 2147483646 h 121"/>
              <a:gd name="T2" fmla="*/ 0 w 2521"/>
              <a:gd name="T3" fmla="*/ 2147483646 h 121"/>
              <a:gd name="T4" fmla="*/ 2147483646 w 2521"/>
              <a:gd name="T5" fmla="*/ 2147483646 h 121"/>
              <a:gd name="T6" fmla="*/ 2147483646 w 2521"/>
              <a:gd name="T7" fmla="*/ 2147483646 h 121"/>
              <a:gd name="T8" fmla="*/ 2147483646 w 2521"/>
              <a:gd name="T9" fmla="*/ 2147483646 h 121"/>
              <a:gd name="T10" fmla="*/ 2147483646 w 2521"/>
              <a:gd name="T11" fmla="*/ 2147483646 h 121"/>
              <a:gd name="T12" fmla="*/ 2147483646 w 2521"/>
              <a:gd name="T13" fmla="*/ 2147483646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1" h="121" extrusionOk="0">
                <a:moveTo>
                  <a:pt x="40" y="80"/>
                </a:moveTo>
                <a:cubicBezTo>
                  <a:pt x="20" y="40"/>
                  <a:pt x="13" y="27"/>
                  <a:pt x="0" y="0"/>
                </a:cubicBezTo>
                <a:cubicBezTo>
                  <a:pt x="521" y="0"/>
                  <a:pt x="1074" y="-50"/>
                  <a:pt x="1587" y="20"/>
                </a:cubicBezTo>
                <a:cubicBezTo>
                  <a:pt x="1747" y="42"/>
                  <a:pt x="1906" y="4"/>
                  <a:pt x="2064" y="40"/>
                </a:cubicBezTo>
                <a:cubicBezTo>
                  <a:pt x="2117" y="52"/>
                  <a:pt x="2165" y="58"/>
                  <a:pt x="2222" y="60"/>
                </a:cubicBezTo>
                <a:cubicBezTo>
                  <a:pt x="2288" y="63"/>
                  <a:pt x="2340" y="70"/>
                  <a:pt x="2401" y="80"/>
                </a:cubicBezTo>
                <a:cubicBezTo>
                  <a:pt x="2447" y="87"/>
                  <a:pt x="2482" y="101"/>
                  <a:pt x="2520" y="120"/>
                </a:cubicBezTo>
              </a:path>
            </a:pathLst>
          </a:custGeom>
          <a:noFill/>
          <a:ln w="228600" cap="sq">
            <a:solidFill>
              <a:srgbClr val="FF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pic>
        <p:nvPicPr>
          <p:cNvPr id="26629" name="Afbeelding 4" descr="gingp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1700213"/>
            <a:ext cx="7678738"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8BE92C9-1D23-4C33-B36B-5EDB1908BA0A}" type="slidenum">
              <a:rPr lang="nl-NL" altLang="nl-NL" sz="1400"/>
              <a:pPr>
                <a:spcBef>
                  <a:spcPct val="0"/>
                </a:spcBef>
                <a:buFontTx/>
                <a:buNone/>
              </a:pPr>
              <a:t>12</a:t>
            </a:fld>
            <a:endParaRPr lang="nl-NL" altLang="nl-NL" sz="1400"/>
          </a:p>
        </p:txBody>
      </p:sp>
    </p:spTree>
    <p:extLst>
      <p:ext uri="{BB962C8B-B14F-4D97-AF65-F5344CB8AC3E}">
        <p14:creationId xmlns:p14="http://schemas.microsoft.com/office/powerpoint/2010/main" val="3364044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Gingivitis</a:t>
            </a:r>
          </a:p>
        </p:txBody>
      </p:sp>
      <p:sp>
        <p:nvSpPr>
          <p:cNvPr id="28675"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EA88818-6F2A-45FD-AF0A-B32019C90E72}" type="slidenum">
              <a:rPr lang="nl-NL" altLang="nl-NL" sz="1400"/>
              <a:pPr>
                <a:spcBef>
                  <a:spcPct val="0"/>
                </a:spcBef>
                <a:buFontTx/>
                <a:buNone/>
              </a:pPr>
              <a:t>13</a:t>
            </a:fld>
            <a:endParaRPr lang="nl-NL" altLang="nl-NL" sz="1400"/>
          </a:p>
        </p:txBody>
      </p:sp>
      <p:pic>
        <p:nvPicPr>
          <p:cNvPr id="28676" name="Afbeelding 4"/>
          <p:cNvPicPr>
            <a:picLocks noChangeAspect="1"/>
          </p:cNvPicPr>
          <p:nvPr/>
        </p:nvPicPr>
        <p:blipFill>
          <a:blip r:embed="rId3">
            <a:extLst>
              <a:ext uri="{28A0092B-C50C-407E-A947-70E740481C1C}">
                <a14:useLocalDpi xmlns:a14="http://schemas.microsoft.com/office/drawing/2010/main" val="0"/>
              </a:ext>
            </a:extLst>
          </a:blip>
          <a:srcRect t="26816"/>
          <a:stretch>
            <a:fillRect/>
          </a:stretch>
        </p:blipFill>
        <p:spPr bwMode="auto">
          <a:xfrm>
            <a:off x="1774825" y="2205038"/>
            <a:ext cx="861060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936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57400" y="304800"/>
            <a:ext cx="3678238" cy="533400"/>
          </a:xfrm>
        </p:spPr>
        <p:txBody>
          <a:bodyPr/>
          <a:lstStyle/>
          <a:p>
            <a:pPr eaLnBrk="1" hangingPunct="1">
              <a:defRPr/>
            </a:pPr>
            <a:r>
              <a:rPr lang="nl-NL" sz="2400" dirty="0">
                <a:latin typeface="Arial" charset="0"/>
              </a:rPr>
              <a:t>Parodontitis</a:t>
            </a:r>
          </a:p>
        </p:txBody>
      </p:sp>
      <p:sp>
        <p:nvSpPr>
          <p:cNvPr id="30723"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E1BB74F-6838-46AD-B1E0-EB7324F1DC7D}" type="slidenum">
              <a:rPr lang="nl-NL" altLang="nl-NL" sz="1400"/>
              <a:pPr>
                <a:spcBef>
                  <a:spcPct val="0"/>
                </a:spcBef>
                <a:buFontTx/>
                <a:buNone/>
              </a:pPr>
              <a:t>14</a:t>
            </a:fld>
            <a:endParaRPr lang="nl-NL" altLang="nl-NL" sz="1400"/>
          </a:p>
        </p:txBody>
      </p:sp>
      <p:pic>
        <p:nvPicPr>
          <p:cNvPr id="30724" name="Afbeelding 7"/>
          <p:cNvPicPr>
            <a:picLocks noChangeAspect="1"/>
          </p:cNvPicPr>
          <p:nvPr/>
        </p:nvPicPr>
        <p:blipFill>
          <a:blip r:embed="rId3">
            <a:extLst>
              <a:ext uri="{28A0092B-C50C-407E-A947-70E740481C1C}">
                <a14:useLocalDpi xmlns:a14="http://schemas.microsoft.com/office/drawing/2010/main" val="0"/>
              </a:ext>
            </a:extLst>
          </a:blip>
          <a:srcRect t="25708"/>
          <a:stretch>
            <a:fillRect/>
          </a:stretch>
        </p:blipFill>
        <p:spPr bwMode="auto">
          <a:xfrm>
            <a:off x="1774825" y="2205039"/>
            <a:ext cx="8610600"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586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57400" y="304800"/>
            <a:ext cx="2667000" cy="533400"/>
          </a:xfrm>
        </p:spPr>
        <p:txBody>
          <a:bodyPr>
            <a:normAutofit fontScale="90000"/>
          </a:bodyPr>
          <a:lstStyle/>
          <a:p>
            <a:pPr eaLnBrk="1" hangingPunct="1">
              <a:defRPr/>
            </a:pPr>
            <a:r>
              <a:rPr lang="nl-NL" sz="2400" dirty="0">
                <a:latin typeface="Arial" charset="0"/>
              </a:rPr>
              <a:t>Beginnende parodontitis</a:t>
            </a:r>
          </a:p>
        </p:txBody>
      </p:sp>
      <p:sp>
        <p:nvSpPr>
          <p:cNvPr id="32771" name="Tekstvak 2"/>
          <p:cNvSpPr txBox="1">
            <a:spLocks noChangeArrowheads="1"/>
          </p:cNvSpPr>
          <p:nvPr/>
        </p:nvSpPr>
        <p:spPr bwMode="auto">
          <a:xfrm>
            <a:off x="1919288" y="1628776"/>
            <a:ext cx="3168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1800">
                <a:latin typeface="Arial" panose="020B0604020202020204" pitchFamily="34" charset="0"/>
              </a:rPr>
              <a:t>A: sulcus gingivalis = gingivale pocket van 3mm</a:t>
            </a:r>
          </a:p>
        </p:txBody>
      </p:sp>
      <p:sp>
        <p:nvSpPr>
          <p:cNvPr id="4" name="Tekstvak 3"/>
          <p:cNvSpPr txBox="1">
            <a:spLocks noChangeArrowheads="1"/>
          </p:cNvSpPr>
          <p:nvPr/>
        </p:nvSpPr>
        <p:spPr bwMode="auto">
          <a:xfrm>
            <a:off x="1919288" y="4149725"/>
            <a:ext cx="33131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1800">
                <a:latin typeface="Arial" panose="020B0604020202020204" pitchFamily="34" charset="0"/>
              </a:rPr>
              <a:t>B: verdieping van de </a:t>
            </a:r>
          </a:p>
          <a:p>
            <a:pPr eaLnBrk="1" hangingPunct="1">
              <a:spcBef>
                <a:spcPct val="0"/>
              </a:spcBef>
              <a:buFontTx/>
              <a:buNone/>
            </a:pPr>
            <a:r>
              <a:rPr lang="nl-NL" altLang="nl-NL" sz="1800">
                <a:latin typeface="Arial" panose="020B0604020202020204" pitchFamily="34" charset="0"/>
              </a:rPr>
              <a:t>sulcus gingivalis = </a:t>
            </a:r>
          </a:p>
          <a:p>
            <a:pPr eaLnBrk="1" hangingPunct="1">
              <a:spcBef>
                <a:spcPct val="0"/>
              </a:spcBef>
              <a:buFontTx/>
              <a:buNone/>
            </a:pPr>
            <a:r>
              <a:rPr lang="nl-NL" altLang="nl-NL" sz="1800">
                <a:latin typeface="Arial" panose="020B0604020202020204" pitchFamily="34" charset="0"/>
              </a:rPr>
              <a:t>pseudo pocket van 5mm diep </a:t>
            </a:r>
          </a:p>
        </p:txBody>
      </p:sp>
      <p:pic>
        <p:nvPicPr>
          <p:cNvPr id="32773" name="Afbeelding 4" descr="ontwa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3664" y="0"/>
            <a:ext cx="5494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44B23F5-0BF0-42C2-A23D-292B1BB64E65}" type="slidenum">
              <a:rPr lang="nl-NL" altLang="nl-NL" sz="1400"/>
              <a:pPr>
                <a:spcBef>
                  <a:spcPct val="0"/>
                </a:spcBef>
                <a:buFontTx/>
                <a:buNone/>
              </a:pPr>
              <a:t>15</a:t>
            </a:fld>
            <a:endParaRPr lang="nl-NL" altLang="nl-NL" sz="1400"/>
          </a:p>
        </p:txBody>
      </p:sp>
    </p:spTree>
    <p:extLst>
      <p:ext uri="{BB962C8B-B14F-4D97-AF65-F5344CB8AC3E}">
        <p14:creationId xmlns:p14="http://schemas.microsoft.com/office/powerpoint/2010/main" val="465321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57400" y="304800"/>
            <a:ext cx="2667000" cy="533400"/>
          </a:xfrm>
        </p:spPr>
        <p:txBody>
          <a:bodyPr>
            <a:normAutofit fontScale="90000"/>
          </a:bodyPr>
          <a:lstStyle/>
          <a:p>
            <a:pPr eaLnBrk="1" hangingPunct="1">
              <a:defRPr/>
            </a:pPr>
            <a:r>
              <a:rPr lang="nl-NL" sz="2400" dirty="0">
                <a:latin typeface="Arial" charset="0"/>
              </a:rPr>
              <a:t>Ware(matige) parodontitis</a:t>
            </a:r>
          </a:p>
        </p:txBody>
      </p:sp>
      <p:pic>
        <p:nvPicPr>
          <p:cNvPr id="34819" name="Afbeelding 2" descr="ontwc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7038" y="0"/>
            <a:ext cx="5160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kstvak 3"/>
          <p:cNvSpPr txBox="1">
            <a:spLocks noChangeArrowheads="1"/>
          </p:cNvSpPr>
          <p:nvPr/>
        </p:nvSpPr>
        <p:spPr bwMode="auto">
          <a:xfrm>
            <a:off x="1992314" y="1125539"/>
            <a:ext cx="34559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1800">
                <a:latin typeface="Arial" panose="020B0604020202020204" pitchFamily="34" charset="0"/>
              </a:rPr>
              <a:t>Vorming van een ware pocket: Het glazuur is niet meer bedekt door epitheel. </a:t>
            </a:r>
          </a:p>
          <a:p>
            <a:pPr eaLnBrk="1" hangingPunct="1">
              <a:spcBef>
                <a:spcPct val="0"/>
              </a:spcBef>
              <a:buFontTx/>
              <a:buNone/>
            </a:pPr>
            <a:r>
              <a:rPr lang="nl-NL" altLang="nl-NL" sz="1800">
                <a:latin typeface="Arial" panose="020B0604020202020204" pitchFamily="34" charset="0"/>
              </a:rPr>
              <a:t>De pocket heeft zich gevormd en verdiept zich, eventueel met abcesvorming</a:t>
            </a:r>
          </a:p>
        </p:txBody>
      </p:sp>
      <p:sp>
        <p:nvSpPr>
          <p:cNvPr id="5" name="Tekstvak 4"/>
          <p:cNvSpPr txBox="1">
            <a:spLocks noChangeArrowheads="1"/>
          </p:cNvSpPr>
          <p:nvPr/>
        </p:nvSpPr>
        <p:spPr bwMode="auto">
          <a:xfrm>
            <a:off x="1992314" y="4292601"/>
            <a:ext cx="34559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1800">
                <a:latin typeface="Arial" panose="020B0604020202020204" pitchFamily="34" charset="0"/>
              </a:rPr>
              <a:t>Pocket wordt groter</a:t>
            </a:r>
          </a:p>
          <a:p>
            <a:pPr eaLnBrk="1" hangingPunct="1">
              <a:spcBef>
                <a:spcPct val="0"/>
              </a:spcBef>
              <a:buFontTx/>
              <a:buNone/>
            </a:pPr>
            <a:r>
              <a:rPr lang="nl-NL" altLang="nl-NL" sz="1800">
                <a:latin typeface="Arial" panose="020B0604020202020204" pitchFamily="34" charset="0"/>
              </a:rPr>
              <a:t>Abcesvorming</a:t>
            </a:r>
          </a:p>
          <a:p>
            <a:pPr eaLnBrk="1" hangingPunct="1">
              <a:spcBef>
                <a:spcPct val="0"/>
              </a:spcBef>
              <a:buFontTx/>
              <a:buNone/>
            </a:pPr>
            <a:r>
              <a:rPr lang="nl-NL" altLang="nl-NL" sz="1800">
                <a:latin typeface="Arial" panose="020B0604020202020204" pitchFamily="34" charset="0"/>
              </a:rPr>
              <a:t>Verticale botoplossing</a:t>
            </a:r>
          </a:p>
        </p:txBody>
      </p:sp>
      <p:sp>
        <p:nvSpPr>
          <p:cNvPr id="34822"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4014914-71AB-465A-B398-7C32DF14341E}" type="slidenum">
              <a:rPr lang="nl-NL" altLang="nl-NL" sz="1400"/>
              <a:pPr>
                <a:spcBef>
                  <a:spcPct val="0"/>
                </a:spcBef>
                <a:buFontTx/>
                <a:buNone/>
              </a:pPr>
              <a:t>16</a:t>
            </a:fld>
            <a:endParaRPr lang="nl-NL" altLang="nl-NL" sz="1400"/>
          </a:p>
        </p:txBody>
      </p:sp>
    </p:spTree>
    <p:extLst>
      <p:ext uri="{BB962C8B-B14F-4D97-AF65-F5344CB8AC3E}">
        <p14:creationId xmlns:p14="http://schemas.microsoft.com/office/powerpoint/2010/main" val="1881214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57400" y="304800"/>
            <a:ext cx="3678238" cy="533400"/>
          </a:xfrm>
        </p:spPr>
        <p:txBody>
          <a:bodyPr>
            <a:normAutofit fontScale="90000"/>
          </a:bodyPr>
          <a:lstStyle/>
          <a:p>
            <a:pPr eaLnBrk="1" hangingPunct="1">
              <a:defRPr/>
            </a:pPr>
            <a:r>
              <a:rPr lang="nl-NL" sz="2400" dirty="0">
                <a:latin typeface="Arial" charset="0"/>
              </a:rPr>
              <a:t>Ernstige (gevorderde) parodontitis</a:t>
            </a:r>
          </a:p>
        </p:txBody>
      </p:sp>
      <p:sp>
        <p:nvSpPr>
          <p:cNvPr id="36867" name="Comment 4"/>
          <p:cNvSpPr>
            <a:spLocks noRot="1" noChangeAspect="1" noEditPoints="1" noChangeArrowheads="1" noChangeShapeType="1" noTextEdit="1"/>
          </p:cNvSpPr>
          <p:nvPr/>
        </p:nvSpPr>
        <p:spPr bwMode="auto">
          <a:xfrm>
            <a:off x="6424613" y="4886326"/>
            <a:ext cx="1657350" cy="36513"/>
          </a:xfrm>
          <a:custGeom>
            <a:avLst/>
            <a:gdLst>
              <a:gd name="T0" fmla="*/ 0 w 4605"/>
              <a:gd name="T1" fmla="*/ 2147483646 h 100"/>
              <a:gd name="T2" fmla="*/ 2147483646 w 4605"/>
              <a:gd name="T3" fmla="*/ 2147483646 h 100"/>
              <a:gd name="T4" fmla="*/ 2147483646 w 4605"/>
              <a:gd name="T5" fmla="*/ 2147483646 h 100"/>
              <a:gd name="T6" fmla="*/ 2147483646 w 4605"/>
              <a:gd name="T7" fmla="*/ 2147483646 h 100"/>
              <a:gd name="T8" fmla="*/ 2147483646 w 4605"/>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05" h="100" extrusionOk="0">
                <a:moveTo>
                  <a:pt x="0" y="0"/>
                </a:moveTo>
                <a:cubicBezTo>
                  <a:pt x="114" y="31"/>
                  <a:pt x="241" y="63"/>
                  <a:pt x="357" y="79"/>
                </a:cubicBezTo>
                <a:cubicBezTo>
                  <a:pt x="440" y="91"/>
                  <a:pt x="532" y="95"/>
                  <a:pt x="615" y="99"/>
                </a:cubicBezTo>
                <a:cubicBezTo>
                  <a:pt x="1279" y="134"/>
                  <a:pt x="1980" y="120"/>
                  <a:pt x="2639" y="79"/>
                </a:cubicBezTo>
                <a:cubicBezTo>
                  <a:pt x="3290" y="39"/>
                  <a:pt x="3952" y="79"/>
                  <a:pt x="4604" y="79"/>
                </a:cubicBezTo>
              </a:path>
            </a:pathLst>
          </a:custGeom>
          <a:noFill/>
          <a:ln w="228600" cap="sq">
            <a:solidFill>
              <a:srgbClr val="CC99FF">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6868" name="Comment 5"/>
          <p:cNvSpPr>
            <a:spLocks noRot="1" noChangeAspect="1" noEditPoints="1" noChangeArrowheads="1" noChangeShapeType="1" noTextEdit="1"/>
          </p:cNvSpPr>
          <p:nvPr/>
        </p:nvSpPr>
        <p:spPr bwMode="auto">
          <a:xfrm>
            <a:off x="6418263" y="2949575"/>
            <a:ext cx="906462" cy="44450"/>
          </a:xfrm>
          <a:custGeom>
            <a:avLst/>
            <a:gdLst>
              <a:gd name="T0" fmla="*/ 2147483646 w 2521"/>
              <a:gd name="T1" fmla="*/ 2147483646 h 121"/>
              <a:gd name="T2" fmla="*/ 0 w 2521"/>
              <a:gd name="T3" fmla="*/ 2147483646 h 121"/>
              <a:gd name="T4" fmla="*/ 2147483646 w 2521"/>
              <a:gd name="T5" fmla="*/ 2147483646 h 121"/>
              <a:gd name="T6" fmla="*/ 2147483646 w 2521"/>
              <a:gd name="T7" fmla="*/ 2147483646 h 121"/>
              <a:gd name="T8" fmla="*/ 2147483646 w 2521"/>
              <a:gd name="T9" fmla="*/ 2147483646 h 121"/>
              <a:gd name="T10" fmla="*/ 2147483646 w 2521"/>
              <a:gd name="T11" fmla="*/ 2147483646 h 121"/>
              <a:gd name="T12" fmla="*/ 2147483646 w 2521"/>
              <a:gd name="T13" fmla="*/ 2147483646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1" h="121" extrusionOk="0">
                <a:moveTo>
                  <a:pt x="40" y="80"/>
                </a:moveTo>
                <a:cubicBezTo>
                  <a:pt x="20" y="40"/>
                  <a:pt x="13" y="27"/>
                  <a:pt x="0" y="0"/>
                </a:cubicBezTo>
                <a:cubicBezTo>
                  <a:pt x="521" y="0"/>
                  <a:pt x="1074" y="-50"/>
                  <a:pt x="1587" y="20"/>
                </a:cubicBezTo>
                <a:cubicBezTo>
                  <a:pt x="1747" y="42"/>
                  <a:pt x="1906" y="4"/>
                  <a:pt x="2064" y="40"/>
                </a:cubicBezTo>
                <a:cubicBezTo>
                  <a:pt x="2117" y="52"/>
                  <a:pt x="2165" y="58"/>
                  <a:pt x="2222" y="60"/>
                </a:cubicBezTo>
                <a:cubicBezTo>
                  <a:pt x="2288" y="63"/>
                  <a:pt x="2340" y="70"/>
                  <a:pt x="2401" y="80"/>
                </a:cubicBezTo>
                <a:cubicBezTo>
                  <a:pt x="2447" y="87"/>
                  <a:pt x="2482" y="101"/>
                  <a:pt x="2520" y="120"/>
                </a:cubicBezTo>
              </a:path>
            </a:pathLst>
          </a:custGeom>
          <a:noFill/>
          <a:ln w="228600" cap="sq">
            <a:solidFill>
              <a:srgbClr val="FF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pic>
        <p:nvPicPr>
          <p:cNvPr id="36869" name="Afbeelding 1" descr="ontw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981076"/>
            <a:ext cx="837565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85D3034-7F86-4788-AD66-314A1F77B3F2}" type="slidenum">
              <a:rPr lang="nl-NL" altLang="nl-NL" sz="1400"/>
              <a:pPr>
                <a:spcBef>
                  <a:spcPct val="0"/>
                </a:spcBef>
                <a:buFontTx/>
                <a:buNone/>
              </a:pPr>
              <a:t>17</a:t>
            </a:fld>
            <a:endParaRPr lang="nl-NL" altLang="nl-NL" sz="1400"/>
          </a:p>
        </p:txBody>
      </p:sp>
    </p:spTree>
    <p:extLst>
      <p:ext uri="{BB962C8B-B14F-4D97-AF65-F5344CB8AC3E}">
        <p14:creationId xmlns:p14="http://schemas.microsoft.com/office/powerpoint/2010/main" val="686614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188913"/>
            <a:ext cx="4903788" cy="533400"/>
          </a:xfrm>
        </p:spPr>
        <p:txBody>
          <a:bodyPr/>
          <a:lstStyle/>
          <a:p>
            <a:pPr eaLnBrk="1" hangingPunct="1">
              <a:defRPr/>
            </a:pPr>
            <a:r>
              <a:rPr lang="nl-NL" sz="2400" dirty="0">
                <a:latin typeface="Arial" charset="0"/>
              </a:rPr>
              <a:t>Gingivitis </a:t>
            </a:r>
            <a:r>
              <a:rPr lang="nl-NL" sz="2400" dirty="0">
                <a:latin typeface="Arial" charset="0"/>
                <a:sym typeface="Wingdings"/>
              </a:rPr>
              <a:t> parodontitis</a:t>
            </a:r>
            <a:endParaRPr lang="nl-NL" sz="2400" dirty="0">
              <a:latin typeface="Arial" charset="0"/>
            </a:endParaRPr>
          </a:p>
        </p:txBody>
      </p:sp>
      <p:pic>
        <p:nvPicPr>
          <p:cNvPr id="38915" name="Picture 3" descr="3sta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768350"/>
            <a:ext cx="7388225"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Comment 4"/>
          <p:cNvSpPr>
            <a:spLocks noRot="1" noChangeAspect="1" noEditPoints="1" noChangeArrowheads="1" noChangeShapeType="1" noTextEdit="1"/>
          </p:cNvSpPr>
          <p:nvPr/>
        </p:nvSpPr>
        <p:spPr bwMode="auto">
          <a:xfrm>
            <a:off x="5824538" y="2528888"/>
            <a:ext cx="1008062" cy="622300"/>
          </a:xfrm>
          <a:custGeom>
            <a:avLst/>
            <a:gdLst>
              <a:gd name="T0" fmla="*/ 0 w 2799"/>
              <a:gd name="T1" fmla="*/ 2147483646 h 1727"/>
              <a:gd name="T2" fmla="*/ 0 w 2799"/>
              <a:gd name="T3" fmla="*/ 2147483646 h 1727"/>
              <a:gd name="T4" fmla="*/ 2147483646 w 2799"/>
              <a:gd name="T5" fmla="*/ 2147483646 h 1727"/>
              <a:gd name="T6" fmla="*/ 2147483646 w 2799"/>
              <a:gd name="T7" fmla="*/ 2147483646 h 1727"/>
              <a:gd name="T8" fmla="*/ 2147483646 w 2799"/>
              <a:gd name="T9" fmla="*/ 2147483646 h 1727"/>
              <a:gd name="T10" fmla="*/ 2147483646 w 2799"/>
              <a:gd name="T11" fmla="*/ 2147483646 h 1727"/>
              <a:gd name="T12" fmla="*/ 2147483646 w 2799"/>
              <a:gd name="T13" fmla="*/ 2147483646 h 1727"/>
              <a:gd name="T14" fmla="*/ 2147483646 w 2799"/>
              <a:gd name="T15" fmla="*/ 2147483646 h 1727"/>
              <a:gd name="T16" fmla="*/ 2147483646 w 2799"/>
              <a:gd name="T17" fmla="*/ 2147483646 h 1727"/>
              <a:gd name="T18" fmla="*/ 2147483646 w 2799"/>
              <a:gd name="T19" fmla="*/ 2147483646 h 1727"/>
              <a:gd name="T20" fmla="*/ 2147483646 w 2799"/>
              <a:gd name="T21" fmla="*/ 2147483646 h 1727"/>
              <a:gd name="T22" fmla="*/ 2147483646 w 2799"/>
              <a:gd name="T23" fmla="*/ 2147483646 h 1727"/>
              <a:gd name="T24" fmla="*/ 2147483646 w 2799"/>
              <a:gd name="T25" fmla="*/ 2147483646 h 1727"/>
              <a:gd name="T26" fmla="*/ 2147483646 w 2799"/>
              <a:gd name="T27" fmla="*/ 2147483646 h 1727"/>
              <a:gd name="T28" fmla="*/ 2147483646 w 2799"/>
              <a:gd name="T29" fmla="*/ 2147483646 h 1727"/>
              <a:gd name="T30" fmla="*/ 2147483646 w 2799"/>
              <a:gd name="T31" fmla="*/ 2147483646 h 1727"/>
              <a:gd name="T32" fmla="*/ 2147483646 w 2799"/>
              <a:gd name="T33" fmla="*/ 2147483646 h 1727"/>
              <a:gd name="T34" fmla="*/ 2147483646 w 2799"/>
              <a:gd name="T35" fmla="*/ 2147483646 h 1727"/>
              <a:gd name="T36" fmla="*/ 2147483646 w 2799"/>
              <a:gd name="T37" fmla="*/ 2147483646 h 1727"/>
              <a:gd name="T38" fmla="*/ 2147483646 w 2799"/>
              <a:gd name="T39" fmla="*/ 2147483646 h 1727"/>
              <a:gd name="T40" fmla="*/ 2147483646 w 2799"/>
              <a:gd name="T41" fmla="*/ 2147483646 h 1727"/>
              <a:gd name="T42" fmla="*/ 2147483646 w 2799"/>
              <a:gd name="T43" fmla="*/ 2147483646 h 1727"/>
              <a:gd name="T44" fmla="*/ 2147483646 w 2799"/>
              <a:gd name="T45" fmla="*/ 2147483646 h 1727"/>
              <a:gd name="T46" fmla="*/ 2147483646 w 2799"/>
              <a:gd name="T47" fmla="*/ 2147483646 h 1727"/>
              <a:gd name="T48" fmla="*/ 2147483646 w 2799"/>
              <a:gd name="T49" fmla="*/ 2147483646 h 1727"/>
              <a:gd name="T50" fmla="*/ 2147483646 w 2799"/>
              <a:gd name="T51" fmla="*/ 2147483646 h 1727"/>
              <a:gd name="T52" fmla="*/ 2147483646 w 2799"/>
              <a:gd name="T53" fmla="*/ 2147483646 h 1727"/>
              <a:gd name="T54" fmla="*/ 2147483646 w 2799"/>
              <a:gd name="T55" fmla="*/ 2147483646 h 1727"/>
              <a:gd name="T56" fmla="*/ 2147483646 w 2799"/>
              <a:gd name="T57" fmla="*/ 2147483646 h 1727"/>
              <a:gd name="T58" fmla="*/ 2147483646 w 2799"/>
              <a:gd name="T59" fmla="*/ 2147483646 h 1727"/>
              <a:gd name="T60" fmla="*/ 2147483646 w 2799"/>
              <a:gd name="T61" fmla="*/ 2147483646 h 1727"/>
              <a:gd name="T62" fmla="*/ 2147483646 w 2799"/>
              <a:gd name="T63" fmla="*/ 2147483646 h 1727"/>
              <a:gd name="T64" fmla="*/ 2147483646 w 2799"/>
              <a:gd name="T65" fmla="*/ 2147483646 h 1727"/>
              <a:gd name="T66" fmla="*/ 2147483646 w 2799"/>
              <a:gd name="T67" fmla="*/ 2147483646 h 1727"/>
              <a:gd name="T68" fmla="*/ 2147483646 w 2799"/>
              <a:gd name="T69" fmla="*/ 2147483646 h 1727"/>
              <a:gd name="T70" fmla="*/ 2147483646 w 2799"/>
              <a:gd name="T71" fmla="*/ 2147483646 h 1727"/>
              <a:gd name="T72" fmla="*/ 2147483646 w 2799"/>
              <a:gd name="T73" fmla="*/ 2147483646 h 1727"/>
              <a:gd name="T74" fmla="*/ 2147483646 w 2799"/>
              <a:gd name="T75" fmla="*/ 2147483646 h 17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99" h="1727" extrusionOk="0">
                <a:moveTo>
                  <a:pt x="0" y="1091"/>
                </a:moveTo>
                <a:cubicBezTo>
                  <a:pt x="28" y="1091"/>
                  <a:pt x="31" y="1084"/>
                  <a:pt x="0" y="1051"/>
                </a:cubicBezTo>
                <a:cubicBezTo>
                  <a:pt x="59" y="1016"/>
                  <a:pt x="34" y="1068"/>
                  <a:pt x="79" y="1012"/>
                </a:cubicBezTo>
                <a:cubicBezTo>
                  <a:pt x="95" y="992"/>
                  <a:pt x="118" y="924"/>
                  <a:pt x="139" y="893"/>
                </a:cubicBezTo>
                <a:cubicBezTo>
                  <a:pt x="153" y="873"/>
                  <a:pt x="196" y="825"/>
                  <a:pt x="218" y="793"/>
                </a:cubicBezTo>
                <a:cubicBezTo>
                  <a:pt x="241" y="759"/>
                  <a:pt x="267" y="733"/>
                  <a:pt x="298" y="694"/>
                </a:cubicBezTo>
                <a:cubicBezTo>
                  <a:pt x="316" y="672"/>
                  <a:pt x="329" y="650"/>
                  <a:pt x="357" y="615"/>
                </a:cubicBezTo>
                <a:cubicBezTo>
                  <a:pt x="370" y="599"/>
                  <a:pt x="399" y="580"/>
                  <a:pt x="417" y="555"/>
                </a:cubicBezTo>
                <a:cubicBezTo>
                  <a:pt x="444" y="518"/>
                  <a:pt x="434" y="516"/>
                  <a:pt x="456" y="476"/>
                </a:cubicBezTo>
                <a:cubicBezTo>
                  <a:pt x="465" y="460"/>
                  <a:pt x="509" y="424"/>
                  <a:pt x="516" y="416"/>
                </a:cubicBezTo>
                <a:cubicBezTo>
                  <a:pt x="532" y="398"/>
                  <a:pt x="558" y="394"/>
                  <a:pt x="575" y="377"/>
                </a:cubicBezTo>
                <a:cubicBezTo>
                  <a:pt x="594" y="358"/>
                  <a:pt x="609" y="339"/>
                  <a:pt x="635" y="317"/>
                </a:cubicBezTo>
                <a:cubicBezTo>
                  <a:pt x="659" y="297"/>
                  <a:pt x="665" y="297"/>
                  <a:pt x="694" y="277"/>
                </a:cubicBezTo>
                <a:cubicBezTo>
                  <a:pt x="726" y="255"/>
                  <a:pt x="761" y="232"/>
                  <a:pt x="794" y="218"/>
                </a:cubicBezTo>
                <a:cubicBezTo>
                  <a:pt x="821" y="206"/>
                  <a:pt x="819" y="210"/>
                  <a:pt x="853" y="198"/>
                </a:cubicBezTo>
                <a:cubicBezTo>
                  <a:pt x="880" y="188"/>
                  <a:pt x="927" y="144"/>
                  <a:pt x="952" y="139"/>
                </a:cubicBezTo>
                <a:cubicBezTo>
                  <a:pt x="994" y="131"/>
                  <a:pt x="1036" y="129"/>
                  <a:pt x="1071" y="119"/>
                </a:cubicBezTo>
                <a:cubicBezTo>
                  <a:pt x="1125" y="104"/>
                  <a:pt x="1176" y="92"/>
                  <a:pt x="1230" y="79"/>
                </a:cubicBezTo>
                <a:cubicBezTo>
                  <a:pt x="1283" y="66"/>
                  <a:pt x="1317" y="44"/>
                  <a:pt x="1369" y="39"/>
                </a:cubicBezTo>
                <a:cubicBezTo>
                  <a:pt x="1410" y="35"/>
                  <a:pt x="1495" y="21"/>
                  <a:pt x="1508" y="20"/>
                </a:cubicBezTo>
                <a:cubicBezTo>
                  <a:pt x="1655" y="7"/>
                  <a:pt x="1893" y="-6"/>
                  <a:pt x="2004" y="0"/>
                </a:cubicBezTo>
                <a:cubicBezTo>
                  <a:pt x="2040" y="2"/>
                  <a:pt x="2070" y="9"/>
                  <a:pt x="2103" y="20"/>
                </a:cubicBezTo>
                <a:cubicBezTo>
                  <a:pt x="2160" y="39"/>
                  <a:pt x="2209" y="80"/>
                  <a:pt x="2262" y="99"/>
                </a:cubicBezTo>
                <a:cubicBezTo>
                  <a:pt x="2318" y="119"/>
                  <a:pt x="2387" y="139"/>
                  <a:pt x="2441" y="158"/>
                </a:cubicBezTo>
                <a:cubicBezTo>
                  <a:pt x="2453" y="162"/>
                  <a:pt x="2487" y="172"/>
                  <a:pt x="2500" y="178"/>
                </a:cubicBezTo>
                <a:cubicBezTo>
                  <a:pt x="2519" y="207"/>
                  <a:pt x="2543" y="237"/>
                  <a:pt x="2560" y="258"/>
                </a:cubicBezTo>
                <a:cubicBezTo>
                  <a:pt x="2583" y="286"/>
                  <a:pt x="2584" y="296"/>
                  <a:pt x="2599" y="317"/>
                </a:cubicBezTo>
                <a:cubicBezTo>
                  <a:pt x="2608" y="329"/>
                  <a:pt x="2628" y="350"/>
                  <a:pt x="2639" y="377"/>
                </a:cubicBezTo>
                <a:cubicBezTo>
                  <a:pt x="2643" y="387"/>
                  <a:pt x="2654" y="423"/>
                  <a:pt x="2659" y="456"/>
                </a:cubicBezTo>
                <a:cubicBezTo>
                  <a:pt x="2676" y="481"/>
                  <a:pt x="2680" y="453"/>
                  <a:pt x="2699" y="496"/>
                </a:cubicBezTo>
                <a:cubicBezTo>
                  <a:pt x="2709" y="519"/>
                  <a:pt x="2712" y="551"/>
                  <a:pt x="2719" y="575"/>
                </a:cubicBezTo>
                <a:cubicBezTo>
                  <a:pt x="2728" y="606"/>
                  <a:pt x="2731" y="638"/>
                  <a:pt x="2738" y="674"/>
                </a:cubicBezTo>
                <a:cubicBezTo>
                  <a:pt x="2744" y="703"/>
                  <a:pt x="2747" y="744"/>
                  <a:pt x="2758" y="774"/>
                </a:cubicBezTo>
                <a:cubicBezTo>
                  <a:pt x="2770" y="807"/>
                  <a:pt x="2793" y="841"/>
                  <a:pt x="2798" y="873"/>
                </a:cubicBezTo>
                <a:cubicBezTo>
                  <a:pt x="2821" y="1008"/>
                  <a:pt x="2789" y="1162"/>
                  <a:pt x="2778" y="1290"/>
                </a:cubicBezTo>
                <a:cubicBezTo>
                  <a:pt x="2771" y="1369"/>
                  <a:pt x="2764" y="1454"/>
                  <a:pt x="2758" y="1528"/>
                </a:cubicBezTo>
                <a:cubicBezTo>
                  <a:pt x="2753" y="1590"/>
                  <a:pt x="2745" y="1654"/>
                  <a:pt x="2738" y="1706"/>
                </a:cubicBezTo>
                <a:cubicBezTo>
                  <a:pt x="2738" y="1713"/>
                  <a:pt x="2738" y="1719"/>
                  <a:pt x="2738" y="1726"/>
                </a:cubicBezTo>
              </a:path>
            </a:pathLst>
          </a:custGeom>
          <a:noFill/>
          <a:ln w="228600" cap="sq">
            <a:solidFill>
              <a:srgbClr val="FF99CC">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8917" name="Comment 5"/>
          <p:cNvSpPr>
            <a:spLocks noRot="1" noChangeAspect="1" noEditPoints="1" noChangeArrowheads="1" noChangeShapeType="1" noTextEdit="1"/>
          </p:cNvSpPr>
          <p:nvPr/>
        </p:nvSpPr>
        <p:spPr bwMode="auto">
          <a:xfrm>
            <a:off x="4030663" y="6086475"/>
            <a:ext cx="658812" cy="14288"/>
          </a:xfrm>
          <a:custGeom>
            <a:avLst/>
            <a:gdLst>
              <a:gd name="T0" fmla="*/ 0 w 1827"/>
              <a:gd name="T1" fmla="*/ 2147483646 h 41"/>
              <a:gd name="T2" fmla="*/ 2147483646 w 1827"/>
              <a:gd name="T3" fmla="*/ 2147483646 h 41"/>
              <a:gd name="T4" fmla="*/ 2147483646 w 1827"/>
              <a:gd name="T5" fmla="*/ 2147483646 h 41"/>
              <a:gd name="T6" fmla="*/ 2147483646 w 1827"/>
              <a:gd name="T7" fmla="*/ 2147483646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27" h="41" extrusionOk="0">
                <a:moveTo>
                  <a:pt x="0" y="0"/>
                </a:moveTo>
                <a:cubicBezTo>
                  <a:pt x="488" y="0"/>
                  <a:pt x="985" y="-21"/>
                  <a:pt x="1469" y="20"/>
                </a:cubicBezTo>
                <a:cubicBezTo>
                  <a:pt x="1563" y="28"/>
                  <a:pt x="1657" y="28"/>
                  <a:pt x="1746" y="40"/>
                </a:cubicBezTo>
                <a:cubicBezTo>
                  <a:pt x="1793" y="40"/>
                  <a:pt x="1799" y="40"/>
                  <a:pt x="1826" y="40"/>
                </a:cubicBezTo>
              </a:path>
            </a:pathLst>
          </a:custGeom>
          <a:noFill/>
          <a:ln w="228600" cap="sq">
            <a:solidFill>
              <a:srgbClr val="FF99CC">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8918" name="Comment 6"/>
          <p:cNvSpPr>
            <a:spLocks noRot="1" noChangeAspect="1" noEditPoints="1" noChangeArrowheads="1" noChangeShapeType="1" noTextEdit="1"/>
          </p:cNvSpPr>
          <p:nvPr/>
        </p:nvSpPr>
        <p:spPr bwMode="auto">
          <a:xfrm>
            <a:off x="7296151" y="6315076"/>
            <a:ext cx="1628775" cy="42863"/>
          </a:xfrm>
          <a:custGeom>
            <a:avLst/>
            <a:gdLst>
              <a:gd name="T0" fmla="*/ 0 w 4525"/>
              <a:gd name="T1" fmla="*/ 2147483646 h 120"/>
              <a:gd name="T2" fmla="*/ 2147483646 w 4525"/>
              <a:gd name="T3" fmla="*/ 2147483646 h 120"/>
              <a:gd name="T4" fmla="*/ 2147483646 w 4525"/>
              <a:gd name="T5" fmla="*/ 2147483646 h 120"/>
              <a:gd name="T6" fmla="*/ 2147483646 w 4525"/>
              <a:gd name="T7" fmla="*/ 2147483646 h 120"/>
              <a:gd name="T8" fmla="*/ 2147483646 w 4525"/>
              <a:gd name="T9" fmla="*/ 2147483646 h 120"/>
              <a:gd name="T10" fmla="*/ 2147483646 w 4525"/>
              <a:gd name="T11" fmla="*/ 2147483646 h 120"/>
              <a:gd name="T12" fmla="*/ 2147483646 w 4525"/>
              <a:gd name="T13" fmla="*/ 2147483646 h 120"/>
              <a:gd name="T14" fmla="*/ 2147483646 w 4525"/>
              <a:gd name="T15" fmla="*/ 2147483646 h 120"/>
              <a:gd name="T16" fmla="*/ 2147483646 w 4525"/>
              <a:gd name="T17" fmla="*/ 2147483646 h 120"/>
              <a:gd name="T18" fmla="*/ 2147483646 w 4525"/>
              <a:gd name="T19" fmla="*/ 2147483646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25" h="120" extrusionOk="0">
                <a:moveTo>
                  <a:pt x="0" y="119"/>
                </a:moveTo>
                <a:cubicBezTo>
                  <a:pt x="39" y="107"/>
                  <a:pt x="123" y="67"/>
                  <a:pt x="158" y="59"/>
                </a:cubicBezTo>
                <a:cubicBezTo>
                  <a:pt x="213" y="47"/>
                  <a:pt x="300" y="44"/>
                  <a:pt x="357" y="40"/>
                </a:cubicBezTo>
                <a:cubicBezTo>
                  <a:pt x="625" y="21"/>
                  <a:pt x="904" y="20"/>
                  <a:pt x="1171" y="20"/>
                </a:cubicBezTo>
                <a:cubicBezTo>
                  <a:pt x="1377" y="20"/>
                  <a:pt x="1586" y="23"/>
                  <a:pt x="1786" y="40"/>
                </a:cubicBezTo>
                <a:cubicBezTo>
                  <a:pt x="2001" y="58"/>
                  <a:pt x="2209" y="20"/>
                  <a:pt x="2421" y="20"/>
                </a:cubicBezTo>
                <a:cubicBezTo>
                  <a:pt x="2562" y="20"/>
                  <a:pt x="2703" y="29"/>
                  <a:pt x="2837" y="40"/>
                </a:cubicBezTo>
                <a:cubicBezTo>
                  <a:pt x="3267" y="76"/>
                  <a:pt x="3749" y="55"/>
                  <a:pt x="4167" y="20"/>
                </a:cubicBezTo>
                <a:cubicBezTo>
                  <a:pt x="4235" y="14"/>
                  <a:pt x="4300" y="5"/>
                  <a:pt x="4365" y="0"/>
                </a:cubicBezTo>
                <a:cubicBezTo>
                  <a:pt x="4417" y="-4"/>
                  <a:pt x="4471" y="0"/>
                  <a:pt x="4524" y="0"/>
                </a:cubicBezTo>
              </a:path>
            </a:pathLst>
          </a:custGeom>
          <a:noFill/>
          <a:ln w="228600" cap="sq">
            <a:solidFill>
              <a:srgbClr val="FF66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8919" name="Comment 7"/>
          <p:cNvSpPr>
            <a:spLocks noRot="1" noChangeAspect="1" noEditPoints="1" noChangeArrowheads="1" noChangeShapeType="1" noTextEdit="1"/>
          </p:cNvSpPr>
          <p:nvPr/>
        </p:nvSpPr>
        <p:spPr bwMode="auto">
          <a:xfrm>
            <a:off x="4887914" y="2157413"/>
            <a:ext cx="293687" cy="728662"/>
          </a:xfrm>
          <a:custGeom>
            <a:avLst/>
            <a:gdLst>
              <a:gd name="T0" fmla="*/ 0 w 815"/>
              <a:gd name="T1" fmla="*/ 2147483646 h 2025"/>
              <a:gd name="T2" fmla="*/ 2147483646 w 815"/>
              <a:gd name="T3" fmla="*/ 2147483646 h 2025"/>
              <a:gd name="T4" fmla="*/ 2147483646 w 815"/>
              <a:gd name="T5" fmla="*/ 2147483646 h 2025"/>
              <a:gd name="T6" fmla="*/ 2147483646 w 815"/>
              <a:gd name="T7" fmla="*/ 2147483646 h 2025"/>
              <a:gd name="T8" fmla="*/ 2147483646 w 815"/>
              <a:gd name="T9" fmla="*/ 2147483646 h 2025"/>
              <a:gd name="T10" fmla="*/ 2147483646 w 815"/>
              <a:gd name="T11" fmla="*/ 2147483646 h 2025"/>
              <a:gd name="T12" fmla="*/ 2147483646 w 815"/>
              <a:gd name="T13" fmla="*/ 2147483646 h 2025"/>
              <a:gd name="T14" fmla="*/ 2147483646 w 815"/>
              <a:gd name="T15" fmla="*/ 2147483646 h 2025"/>
              <a:gd name="T16" fmla="*/ 2147483646 w 815"/>
              <a:gd name="T17" fmla="*/ 2147483646 h 2025"/>
              <a:gd name="T18" fmla="*/ 2147483646 w 815"/>
              <a:gd name="T19" fmla="*/ 2147483646 h 2025"/>
              <a:gd name="T20" fmla="*/ 2147483646 w 815"/>
              <a:gd name="T21" fmla="*/ 2147483646 h 2025"/>
              <a:gd name="T22" fmla="*/ 2147483646 w 815"/>
              <a:gd name="T23" fmla="*/ 2147483646 h 2025"/>
              <a:gd name="T24" fmla="*/ 2147483646 w 815"/>
              <a:gd name="T25" fmla="*/ 2147483646 h 2025"/>
              <a:gd name="T26" fmla="*/ 2147483646 w 815"/>
              <a:gd name="T27" fmla="*/ 2147483646 h 2025"/>
              <a:gd name="T28" fmla="*/ 2147483646 w 815"/>
              <a:gd name="T29" fmla="*/ 2147483646 h 2025"/>
              <a:gd name="T30" fmla="*/ 2147483646 w 815"/>
              <a:gd name="T31" fmla="*/ 2147483646 h 2025"/>
              <a:gd name="T32" fmla="*/ 2147483646 w 815"/>
              <a:gd name="T33" fmla="*/ 2147483646 h 2025"/>
              <a:gd name="T34" fmla="*/ 2147483646 w 815"/>
              <a:gd name="T35" fmla="*/ 2147483646 h 2025"/>
              <a:gd name="T36" fmla="*/ 2147483646 w 815"/>
              <a:gd name="T37" fmla="*/ 2147483646 h 2025"/>
              <a:gd name="T38" fmla="*/ 2147483646 w 815"/>
              <a:gd name="T39" fmla="*/ 2147483646 h 2025"/>
              <a:gd name="T40" fmla="*/ 2147483646 w 815"/>
              <a:gd name="T41" fmla="*/ 2147483646 h 2025"/>
              <a:gd name="T42" fmla="*/ 2147483646 w 815"/>
              <a:gd name="T43" fmla="*/ 2147483646 h 2025"/>
              <a:gd name="T44" fmla="*/ 2147483646 w 815"/>
              <a:gd name="T45" fmla="*/ 2147483646 h 2025"/>
              <a:gd name="T46" fmla="*/ 2147483646 w 815"/>
              <a:gd name="T47" fmla="*/ 2147483646 h 2025"/>
              <a:gd name="T48" fmla="*/ 2147483646 w 815"/>
              <a:gd name="T49" fmla="*/ 2147483646 h 2025"/>
              <a:gd name="T50" fmla="*/ 2147483646 w 815"/>
              <a:gd name="T51" fmla="*/ 2147483646 h 2025"/>
              <a:gd name="T52" fmla="*/ 2147483646 w 815"/>
              <a:gd name="T53" fmla="*/ 2147483646 h 2025"/>
              <a:gd name="T54" fmla="*/ 2147483646 w 815"/>
              <a:gd name="T55" fmla="*/ 2147483646 h 2025"/>
              <a:gd name="T56" fmla="*/ 2147483646 w 815"/>
              <a:gd name="T57" fmla="*/ 2147483646 h 2025"/>
              <a:gd name="T58" fmla="*/ 2147483646 w 815"/>
              <a:gd name="T59" fmla="*/ 2147483646 h 2025"/>
              <a:gd name="T60" fmla="*/ 2147483646 w 815"/>
              <a:gd name="T61" fmla="*/ 2147483646 h 2025"/>
              <a:gd name="T62" fmla="*/ 2147483646 w 815"/>
              <a:gd name="T63" fmla="*/ 2147483646 h 2025"/>
              <a:gd name="T64" fmla="*/ 2147483646 w 815"/>
              <a:gd name="T65" fmla="*/ 2147483646 h 2025"/>
              <a:gd name="T66" fmla="*/ 2147483646 w 815"/>
              <a:gd name="T67" fmla="*/ 2147483646 h 2025"/>
              <a:gd name="T68" fmla="*/ 2147483646 w 815"/>
              <a:gd name="T69" fmla="*/ 2147483646 h 2025"/>
              <a:gd name="T70" fmla="*/ 2147483646 w 815"/>
              <a:gd name="T71" fmla="*/ 2147483646 h 2025"/>
              <a:gd name="T72" fmla="*/ 2147483646 w 815"/>
              <a:gd name="T73" fmla="*/ 2147483646 h 20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15" h="2025" extrusionOk="0">
                <a:moveTo>
                  <a:pt x="0" y="0"/>
                </a:moveTo>
                <a:cubicBezTo>
                  <a:pt x="8" y="44"/>
                  <a:pt x="31" y="65"/>
                  <a:pt x="40" y="99"/>
                </a:cubicBezTo>
                <a:cubicBezTo>
                  <a:pt x="54" y="154"/>
                  <a:pt x="49" y="228"/>
                  <a:pt x="60" y="278"/>
                </a:cubicBezTo>
                <a:cubicBezTo>
                  <a:pt x="60" y="284"/>
                  <a:pt x="60" y="291"/>
                  <a:pt x="60" y="297"/>
                </a:cubicBezTo>
                <a:cubicBezTo>
                  <a:pt x="63" y="307"/>
                  <a:pt x="78" y="322"/>
                  <a:pt x="80" y="357"/>
                </a:cubicBezTo>
                <a:cubicBezTo>
                  <a:pt x="80" y="377"/>
                  <a:pt x="80" y="384"/>
                  <a:pt x="80" y="397"/>
                </a:cubicBezTo>
                <a:cubicBezTo>
                  <a:pt x="81" y="399"/>
                  <a:pt x="93" y="423"/>
                  <a:pt x="100" y="436"/>
                </a:cubicBezTo>
                <a:cubicBezTo>
                  <a:pt x="105" y="449"/>
                  <a:pt x="115" y="461"/>
                  <a:pt x="119" y="496"/>
                </a:cubicBezTo>
                <a:cubicBezTo>
                  <a:pt x="129" y="511"/>
                  <a:pt x="151" y="520"/>
                  <a:pt x="159" y="555"/>
                </a:cubicBezTo>
                <a:cubicBezTo>
                  <a:pt x="159" y="575"/>
                  <a:pt x="159" y="582"/>
                  <a:pt x="159" y="595"/>
                </a:cubicBezTo>
                <a:cubicBezTo>
                  <a:pt x="162" y="602"/>
                  <a:pt x="191" y="633"/>
                  <a:pt x="199" y="655"/>
                </a:cubicBezTo>
                <a:cubicBezTo>
                  <a:pt x="199" y="661"/>
                  <a:pt x="199" y="668"/>
                  <a:pt x="199" y="674"/>
                </a:cubicBezTo>
                <a:cubicBezTo>
                  <a:pt x="211" y="698"/>
                  <a:pt x="203" y="713"/>
                  <a:pt x="219" y="734"/>
                </a:cubicBezTo>
                <a:cubicBezTo>
                  <a:pt x="237" y="752"/>
                  <a:pt x="240" y="758"/>
                  <a:pt x="258" y="754"/>
                </a:cubicBezTo>
                <a:cubicBezTo>
                  <a:pt x="265" y="792"/>
                  <a:pt x="263" y="799"/>
                  <a:pt x="278" y="833"/>
                </a:cubicBezTo>
                <a:cubicBezTo>
                  <a:pt x="297" y="876"/>
                  <a:pt x="307" y="886"/>
                  <a:pt x="338" y="913"/>
                </a:cubicBezTo>
                <a:cubicBezTo>
                  <a:pt x="350" y="973"/>
                  <a:pt x="351" y="942"/>
                  <a:pt x="377" y="992"/>
                </a:cubicBezTo>
                <a:cubicBezTo>
                  <a:pt x="387" y="1012"/>
                  <a:pt x="389" y="1049"/>
                  <a:pt x="397" y="1071"/>
                </a:cubicBezTo>
                <a:cubicBezTo>
                  <a:pt x="397" y="1078"/>
                  <a:pt x="397" y="1084"/>
                  <a:pt x="397" y="1091"/>
                </a:cubicBezTo>
                <a:cubicBezTo>
                  <a:pt x="398" y="1092"/>
                  <a:pt x="410" y="1118"/>
                  <a:pt x="417" y="1131"/>
                </a:cubicBezTo>
                <a:cubicBezTo>
                  <a:pt x="418" y="1132"/>
                  <a:pt x="430" y="1158"/>
                  <a:pt x="437" y="1171"/>
                </a:cubicBezTo>
                <a:cubicBezTo>
                  <a:pt x="443" y="1185"/>
                  <a:pt x="453" y="1193"/>
                  <a:pt x="457" y="1230"/>
                </a:cubicBezTo>
                <a:cubicBezTo>
                  <a:pt x="466" y="1243"/>
                  <a:pt x="484" y="1261"/>
                  <a:pt x="496" y="1290"/>
                </a:cubicBezTo>
                <a:cubicBezTo>
                  <a:pt x="506" y="1315"/>
                  <a:pt x="505" y="1344"/>
                  <a:pt x="516" y="1369"/>
                </a:cubicBezTo>
                <a:cubicBezTo>
                  <a:pt x="524" y="1389"/>
                  <a:pt x="540" y="1452"/>
                  <a:pt x="556" y="1468"/>
                </a:cubicBezTo>
                <a:cubicBezTo>
                  <a:pt x="563" y="1468"/>
                  <a:pt x="569" y="1468"/>
                  <a:pt x="576" y="1468"/>
                </a:cubicBezTo>
                <a:cubicBezTo>
                  <a:pt x="576" y="1488"/>
                  <a:pt x="576" y="1508"/>
                  <a:pt x="576" y="1528"/>
                </a:cubicBezTo>
                <a:cubicBezTo>
                  <a:pt x="588" y="1544"/>
                  <a:pt x="605" y="1554"/>
                  <a:pt x="616" y="1587"/>
                </a:cubicBezTo>
                <a:cubicBezTo>
                  <a:pt x="616" y="1594"/>
                  <a:pt x="616" y="1600"/>
                  <a:pt x="616" y="1607"/>
                </a:cubicBezTo>
                <a:cubicBezTo>
                  <a:pt x="627" y="1622"/>
                  <a:pt x="644" y="1635"/>
                  <a:pt x="655" y="1667"/>
                </a:cubicBezTo>
                <a:cubicBezTo>
                  <a:pt x="655" y="1674"/>
                  <a:pt x="655" y="1680"/>
                  <a:pt x="655" y="1687"/>
                </a:cubicBezTo>
                <a:cubicBezTo>
                  <a:pt x="666" y="1701"/>
                  <a:pt x="681" y="1719"/>
                  <a:pt x="695" y="1746"/>
                </a:cubicBezTo>
                <a:cubicBezTo>
                  <a:pt x="708" y="1771"/>
                  <a:pt x="706" y="1798"/>
                  <a:pt x="715" y="1825"/>
                </a:cubicBezTo>
                <a:cubicBezTo>
                  <a:pt x="716" y="1826"/>
                  <a:pt x="728" y="1852"/>
                  <a:pt x="735" y="1865"/>
                </a:cubicBezTo>
                <a:cubicBezTo>
                  <a:pt x="739" y="1873"/>
                  <a:pt x="762" y="1920"/>
                  <a:pt x="774" y="1944"/>
                </a:cubicBezTo>
                <a:cubicBezTo>
                  <a:pt x="788" y="1972"/>
                  <a:pt x="784" y="1977"/>
                  <a:pt x="794" y="2004"/>
                </a:cubicBezTo>
                <a:cubicBezTo>
                  <a:pt x="814" y="2004"/>
                  <a:pt x="821" y="2004"/>
                  <a:pt x="814" y="2024"/>
                </a:cubicBezTo>
              </a:path>
            </a:pathLst>
          </a:custGeom>
          <a:noFill/>
          <a:ln w="228600" cap="sq">
            <a:solidFill>
              <a:srgbClr val="FF66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8920" name="Comment 8"/>
          <p:cNvSpPr>
            <a:spLocks noRot="1" noChangeAspect="1" noEditPoints="1" noChangeArrowheads="1" noChangeShapeType="1" noTextEdit="1"/>
          </p:cNvSpPr>
          <p:nvPr/>
        </p:nvSpPr>
        <p:spPr bwMode="auto">
          <a:xfrm>
            <a:off x="4152900" y="2557464"/>
            <a:ext cx="222250" cy="542925"/>
          </a:xfrm>
          <a:custGeom>
            <a:avLst/>
            <a:gdLst>
              <a:gd name="T0" fmla="*/ 0 w 617"/>
              <a:gd name="T1" fmla="*/ 2147483646 h 1509"/>
              <a:gd name="T2" fmla="*/ 2147483646 w 617"/>
              <a:gd name="T3" fmla="*/ 2147483646 h 1509"/>
              <a:gd name="T4" fmla="*/ 2147483646 w 617"/>
              <a:gd name="T5" fmla="*/ 2147483646 h 1509"/>
              <a:gd name="T6" fmla="*/ 2147483646 w 617"/>
              <a:gd name="T7" fmla="*/ 2147483646 h 1509"/>
              <a:gd name="T8" fmla="*/ 2147483646 w 617"/>
              <a:gd name="T9" fmla="*/ 2147483646 h 1509"/>
              <a:gd name="T10" fmla="*/ 2147483646 w 617"/>
              <a:gd name="T11" fmla="*/ 2147483646 h 1509"/>
              <a:gd name="T12" fmla="*/ 2147483646 w 617"/>
              <a:gd name="T13" fmla="*/ 2147483646 h 1509"/>
              <a:gd name="T14" fmla="*/ 2147483646 w 617"/>
              <a:gd name="T15" fmla="*/ 2147483646 h 1509"/>
              <a:gd name="T16" fmla="*/ 2147483646 w 617"/>
              <a:gd name="T17" fmla="*/ 2147483646 h 1509"/>
              <a:gd name="T18" fmla="*/ 2147483646 w 617"/>
              <a:gd name="T19" fmla="*/ 2147483646 h 1509"/>
              <a:gd name="T20" fmla="*/ 2147483646 w 617"/>
              <a:gd name="T21" fmla="*/ 2147483646 h 1509"/>
              <a:gd name="T22" fmla="*/ 2147483646 w 617"/>
              <a:gd name="T23" fmla="*/ 2147483646 h 1509"/>
              <a:gd name="T24" fmla="*/ 2147483646 w 617"/>
              <a:gd name="T25" fmla="*/ 2147483646 h 1509"/>
              <a:gd name="T26" fmla="*/ 2147483646 w 617"/>
              <a:gd name="T27" fmla="*/ 2147483646 h 1509"/>
              <a:gd name="T28" fmla="*/ 2147483646 w 617"/>
              <a:gd name="T29" fmla="*/ 2147483646 h 1509"/>
              <a:gd name="T30" fmla="*/ 2147483646 w 617"/>
              <a:gd name="T31" fmla="*/ 2147483646 h 1509"/>
              <a:gd name="T32" fmla="*/ 2147483646 w 617"/>
              <a:gd name="T33" fmla="*/ 2147483646 h 1509"/>
              <a:gd name="T34" fmla="*/ 2147483646 w 617"/>
              <a:gd name="T35" fmla="*/ 2147483646 h 1509"/>
              <a:gd name="T36" fmla="*/ 2147483646 w 617"/>
              <a:gd name="T37" fmla="*/ 2147483646 h 1509"/>
              <a:gd name="T38" fmla="*/ 2147483646 w 617"/>
              <a:gd name="T39" fmla="*/ 2147483646 h 1509"/>
              <a:gd name="T40" fmla="*/ 2147483646 w 617"/>
              <a:gd name="T41" fmla="*/ 2147483646 h 1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7" h="1509" extrusionOk="0">
                <a:moveTo>
                  <a:pt x="0" y="0"/>
                </a:moveTo>
                <a:cubicBezTo>
                  <a:pt x="17" y="75"/>
                  <a:pt x="62" y="112"/>
                  <a:pt x="100" y="179"/>
                </a:cubicBezTo>
                <a:cubicBezTo>
                  <a:pt x="113" y="202"/>
                  <a:pt x="153" y="253"/>
                  <a:pt x="159" y="278"/>
                </a:cubicBezTo>
                <a:cubicBezTo>
                  <a:pt x="159" y="304"/>
                  <a:pt x="159" y="317"/>
                  <a:pt x="159" y="337"/>
                </a:cubicBezTo>
                <a:cubicBezTo>
                  <a:pt x="178" y="362"/>
                  <a:pt x="193" y="372"/>
                  <a:pt x="199" y="417"/>
                </a:cubicBezTo>
                <a:cubicBezTo>
                  <a:pt x="233" y="445"/>
                  <a:pt x="222" y="434"/>
                  <a:pt x="239" y="476"/>
                </a:cubicBezTo>
                <a:cubicBezTo>
                  <a:pt x="255" y="509"/>
                  <a:pt x="253" y="522"/>
                  <a:pt x="278" y="516"/>
                </a:cubicBezTo>
                <a:cubicBezTo>
                  <a:pt x="278" y="557"/>
                  <a:pt x="288" y="581"/>
                  <a:pt x="298" y="615"/>
                </a:cubicBezTo>
                <a:cubicBezTo>
                  <a:pt x="308" y="647"/>
                  <a:pt x="327" y="681"/>
                  <a:pt x="338" y="714"/>
                </a:cubicBezTo>
                <a:cubicBezTo>
                  <a:pt x="349" y="746"/>
                  <a:pt x="364" y="783"/>
                  <a:pt x="378" y="814"/>
                </a:cubicBezTo>
                <a:cubicBezTo>
                  <a:pt x="394" y="851"/>
                  <a:pt x="412" y="870"/>
                  <a:pt x="417" y="913"/>
                </a:cubicBezTo>
                <a:cubicBezTo>
                  <a:pt x="419" y="932"/>
                  <a:pt x="417" y="953"/>
                  <a:pt x="417" y="972"/>
                </a:cubicBezTo>
                <a:cubicBezTo>
                  <a:pt x="430" y="989"/>
                  <a:pt x="448" y="995"/>
                  <a:pt x="457" y="1032"/>
                </a:cubicBezTo>
                <a:cubicBezTo>
                  <a:pt x="466" y="1068"/>
                  <a:pt x="462" y="1078"/>
                  <a:pt x="477" y="1111"/>
                </a:cubicBezTo>
                <a:cubicBezTo>
                  <a:pt x="489" y="1139"/>
                  <a:pt x="489" y="1161"/>
                  <a:pt x="497" y="1191"/>
                </a:cubicBezTo>
                <a:cubicBezTo>
                  <a:pt x="519" y="1214"/>
                  <a:pt x="525" y="1224"/>
                  <a:pt x="516" y="1250"/>
                </a:cubicBezTo>
                <a:cubicBezTo>
                  <a:pt x="518" y="1256"/>
                  <a:pt x="528" y="1302"/>
                  <a:pt x="536" y="1330"/>
                </a:cubicBezTo>
                <a:cubicBezTo>
                  <a:pt x="547" y="1370"/>
                  <a:pt x="569" y="1385"/>
                  <a:pt x="576" y="1429"/>
                </a:cubicBezTo>
                <a:cubicBezTo>
                  <a:pt x="576" y="1436"/>
                  <a:pt x="576" y="1442"/>
                  <a:pt x="576" y="1449"/>
                </a:cubicBezTo>
                <a:cubicBezTo>
                  <a:pt x="593" y="1471"/>
                  <a:pt x="589" y="1446"/>
                  <a:pt x="596" y="1488"/>
                </a:cubicBezTo>
                <a:cubicBezTo>
                  <a:pt x="616" y="1488"/>
                  <a:pt x="623" y="1488"/>
                  <a:pt x="616" y="1508"/>
                </a:cubicBezTo>
              </a:path>
            </a:pathLst>
          </a:custGeom>
          <a:noFill/>
          <a:ln w="228600" cap="sq">
            <a:solidFill>
              <a:srgbClr val="FF66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8921" name="Comment 9"/>
          <p:cNvSpPr>
            <a:spLocks noRot="1" noChangeAspect="1" noEditPoints="1" noChangeArrowheads="1" noChangeShapeType="1" noTextEdit="1"/>
          </p:cNvSpPr>
          <p:nvPr/>
        </p:nvSpPr>
        <p:spPr bwMode="auto">
          <a:xfrm>
            <a:off x="5895975" y="6600826"/>
            <a:ext cx="1385888" cy="36513"/>
          </a:xfrm>
          <a:custGeom>
            <a:avLst/>
            <a:gdLst>
              <a:gd name="T0" fmla="*/ 0 w 3851"/>
              <a:gd name="T1" fmla="*/ 2147483646 h 100"/>
              <a:gd name="T2" fmla="*/ 2147483646 w 3851"/>
              <a:gd name="T3" fmla="*/ 2147483646 h 100"/>
              <a:gd name="T4" fmla="*/ 2147483646 w 3851"/>
              <a:gd name="T5" fmla="*/ 2147483646 h 100"/>
              <a:gd name="T6" fmla="*/ 2147483646 w 3851"/>
              <a:gd name="T7" fmla="*/ 2147483646 h 100"/>
              <a:gd name="T8" fmla="*/ 2147483646 w 3851"/>
              <a:gd name="T9" fmla="*/ 2147483646 h 100"/>
              <a:gd name="T10" fmla="*/ 2147483646 w 3851"/>
              <a:gd name="T11" fmla="*/ 2147483646 h 100"/>
              <a:gd name="T12" fmla="*/ 2147483646 w 3851"/>
              <a:gd name="T13" fmla="*/ 2147483646 h 100"/>
              <a:gd name="T14" fmla="*/ 2147483646 w 3851"/>
              <a:gd name="T15" fmla="*/ 2147483646 h 100"/>
              <a:gd name="T16" fmla="*/ 2147483646 w 3851"/>
              <a:gd name="T17" fmla="*/ 2147483646 h 100"/>
              <a:gd name="T18" fmla="*/ 2147483646 w 3851"/>
              <a:gd name="T19" fmla="*/ 2147483646 h 100"/>
              <a:gd name="T20" fmla="*/ 2147483646 w 3851"/>
              <a:gd name="T21" fmla="*/ 2147483646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51" h="100" extrusionOk="0">
                <a:moveTo>
                  <a:pt x="0" y="39"/>
                </a:moveTo>
                <a:cubicBezTo>
                  <a:pt x="97" y="39"/>
                  <a:pt x="185" y="28"/>
                  <a:pt x="278" y="19"/>
                </a:cubicBezTo>
                <a:cubicBezTo>
                  <a:pt x="367" y="10"/>
                  <a:pt x="476" y="6"/>
                  <a:pt x="556" y="0"/>
                </a:cubicBezTo>
                <a:cubicBezTo>
                  <a:pt x="1063" y="-36"/>
                  <a:pt x="1623" y="-17"/>
                  <a:pt x="2124" y="19"/>
                </a:cubicBezTo>
                <a:cubicBezTo>
                  <a:pt x="2180" y="23"/>
                  <a:pt x="2230" y="25"/>
                  <a:pt x="2282" y="39"/>
                </a:cubicBezTo>
                <a:cubicBezTo>
                  <a:pt x="2329" y="52"/>
                  <a:pt x="2353" y="51"/>
                  <a:pt x="2401" y="59"/>
                </a:cubicBezTo>
                <a:cubicBezTo>
                  <a:pt x="2443" y="66"/>
                  <a:pt x="2471" y="78"/>
                  <a:pt x="2521" y="79"/>
                </a:cubicBezTo>
                <a:cubicBezTo>
                  <a:pt x="2603" y="81"/>
                  <a:pt x="2683" y="92"/>
                  <a:pt x="2759" y="99"/>
                </a:cubicBezTo>
                <a:cubicBezTo>
                  <a:pt x="3015" y="122"/>
                  <a:pt x="3539" y="164"/>
                  <a:pt x="3751" y="79"/>
                </a:cubicBezTo>
                <a:cubicBezTo>
                  <a:pt x="3780" y="67"/>
                  <a:pt x="3770" y="67"/>
                  <a:pt x="3810" y="59"/>
                </a:cubicBezTo>
                <a:cubicBezTo>
                  <a:pt x="3830" y="59"/>
                  <a:pt x="3837" y="59"/>
                  <a:pt x="3850" y="59"/>
                </a:cubicBezTo>
              </a:path>
            </a:pathLst>
          </a:custGeom>
          <a:noFill/>
          <a:ln w="228600" cap="sq">
            <a:solidFill>
              <a:srgbClr val="FF00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8922" name="Comment 10"/>
          <p:cNvSpPr>
            <a:spLocks noRot="1" noChangeAspect="1" noEditPoints="1" noChangeArrowheads="1" noChangeShapeType="1" noTextEdit="1"/>
          </p:cNvSpPr>
          <p:nvPr/>
        </p:nvSpPr>
        <p:spPr bwMode="auto">
          <a:xfrm>
            <a:off x="7161214" y="2336800"/>
            <a:ext cx="771525" cy="877888"/>
          </a:xfrm>
          <a:custGeom>
            <a:avLst/>
            <a:gdLst>
              <a:gd name="T0" fmla="*/ 2147483646 w 2144"/>
              <a:gd name="T1" fmla="*/ 2147483646 h 2442"/>
              <a:gd name="T2" fmla="*/ 2147483646 w 2144"/>
              <a:gd name="T3" fmla="*/ 2147483646 h 2442"/>
              <a:gd name="T4" fmla="*/ 2147483646 w 2144"/>
              <a:gd name="T5" fmla="*/ 2147483646 h 2442"/>
              <a:gd name="T6" fmla="*/ 2147483646 w 2144"/>
              <a:gd name="T7" fmla="*/ 2147483646 h 2442"/>
              <a:gd name="T8" fmla="*/ 2147483646 w 2144"/>
              <a:gd name="T9" fmla="*/ 2147483646 h 2442"/>
              <a:gd name="T10" fmla="*/ 2147483646 w 2144"/>
              <a:gd name="T11" fmla="*/ 2147483646 h 2442"/>
              <a:gd name="T12" fmla="*/ 2147483646 w 2144"/>
              <a:gd name="T13" fmla="*/ 2147483646 h 2442"/>
              <a:gd name="T14" fmla="*/ 2147483646 w 2144"/>
              <a:gd name="T15" fmla="*/ 2147483646 h 2442"/>
              <a:gd name="T16" fmla="*/ 2147483646 w 2144"/>
              <a:gd name="T17" fmla="*/ 2147483646 h 2442"/>
              <a:gd name="T18" fmla="*/ 2147483646 w 2144"/>
              <a:gd name="T19" fmla="*/ 2147483646 h 2442"/>
              <a:gd name="T20" fmla="*/ 2147483646 w 2144"/>
              <a:gd name="T21" fmla="*/ 2147483646 h 2442"/>
              <a:gd name="T22" fmla="*/ 2147483646 w 2144"/>
              <a:gd name="T23" fmla="*/ 2147483646 h 2442"/>
              <a:gd name="T24" fmla="*/ 2147483646 w 2144"/>
              <a:gd name="T25" fmla="*/ 2147483646 h 2442"/>
              <a:gd name="T26" fmla="*/ 2147483646 w 2144"/>
              <a:gd name="T27" fmla="*/ 2147483646 h 2442"/>
              <a:gd name="T28" fmla="*/ 2147483646 w 2144"/>
              <a:gd name="T29" fmla="*/ 2147483646 h 2442"/>
              <a:gd name="T30" fmla="*/ 2147483646 w 2144"/>
              <a:gd name="T31" fmla="*/ 2147483646 h 2442"/>
              <a:gd name="T32" fmla="*/ 2147483646 w 2144"/>
              <a:gd name="T33" fmla="*/ 2147483646 h 2442"/>
              <a:gd name="T34" fmla="*/ 0 w 2144"/>
              <a:gd name="T35" fmla="*/ 2147483646 h 2442"/>
              <a:gd name="T36" fmla="*/ 2147483646 w 2144"/>
              <a:gd name="T37" fmla="*/ 2147483646 h 2442"/>
              <a:gd name="T38" fmla="*/ 2147483646 w 2144"/>
              <a:gd name="T39" fmla="*/ 2147483646 h 2442"/>
              <a:gd name="T40" fmla="*/ 2147483646 w 2144"/>
              <a:gd name="T41" fmla="*/ 2147483646 h 2442"/>
              <a:gd name="T42" fmla="*/ 2147483646 w 2144"/>
              <a:gd name="T43" fmla="*/ 2147483646 h 2442"/>
              <a:gd name="T44" fmla="*/ 2147483646 w 2144"/>
              <a:gd name="T45" fmla="*/ 2147483646 h 2442"/>
              <a:gd name="T46" fmla="*/ 2147483646 w 2144"/>
              <a:gd name="T47" fmla="*/ 2147483646 h 2442"/>
              <a:gd name="T48" fmla="*/ 2147483646 w 2144"/>
              <a:gd name="T49" fmla="*/ 2147483646 h 2442"/>
              <a:gd name="T50" fmla="*/ 2147483646 w 2144"/>
              <a:gd name="T51" fmla="*/ 2147483646 h 2442"/>
              <a:gd name="T52" fmla="*/ 2147483646 w 2144"/>
              <a:gd name="T53" fmla="*/ 2147483646 h 2442"/>
              <a:gd name="T54" fmla="*/ 2147483646 w 2144"/>
              <a:gd name="T55" fmla="*/ 2147483646 h 2442"/>
              <a:gd name="T56" fmla="*/ 2147483646 w 2144"/>
              <a:gd name="T57" fmla="*/ 2147483646 h 2442"/>
              <a:gd name="T58" fmla="*/ 2147483646 w 2144"/>
              <a:gd name="T59" fmla="*/ 2147483646 h 2442"/>
              <a:gd name="T60" fmla="*/ 2147483646 w 2144"/>
              <a:gd name="T61" fmla="*/ 2147483646 h 2442"/>
              <a:gd name="T62" fmla="*/ 2147483646 w 2144"/>
              <a:gd name="T63" fmla="*/ 2147483646 h 2442"/>
              <a:gd name="T64" fmla="*/ 2147483646 w 2144"/>
              <a:gd name="T65" fmla="*/ 2147483646 h 2442"/>
              <a:gd name="T66" fmla="*/ 2147483646 w 2144"/>
              <a:gd name="T67" fmla="*/ 2147483646 h 2442"/>
              <a:gd name="T68" fmla="*/ 2147483646 w 2144"/>
              <a:gd name="T69" fmla="*/ 2147483646 h 2442"/>
              <a:gd name="T70" fmla="*/ 2147483646 w 2144"/>
              <a:gd name="T71" fmla="*/ 2147483646 h 2442"/>
              <a:gd name="T72" fmla="*/ 2147483646 w 2144"/>
              <a:gd name="T73" fmla="*/ 2147483646 h 2442"/>
              <a:gd name="T74" fmla="*/ 2147483646 w 2144"/>
              <a:gd name="T75" fmla="*/ 2147483646 h 2442"/>
              <a:gd name="T76" fmla="*/ 2147483646 w 2144"/>
              <a:gd name="T77" fmla="*/ 2147483646 h 2442"/>
              <a:gd name="T78" fmla="*/ 2147483646 w 2144"/>
              <a:gd name="T79" fmla="*/ 2147483646 h 2442"/>
              <a:gd name="T80" fmla="*/ 2147483646 w 2144"/>
              <a:gd name="T81" fmla="*/ 2147483646 h 2442"/>
              <a:gd name="T82" fmla="*/ 2147483646 w 2144"/>
              <a:gd name="T83" fmla="*/ 2147483646 h 2442"/>
              <a:gd name="T84" fmla="*/ 2147483646 w 2144"/>
              <a:gd name="T85" fmla="*/ 2147483646 h 2442"/>
              <a:gd name="T86" fmla="*/ 2147483646 w 2144"/>
              <a:gd name="T87" fmla="*/ 2147483646 h 2442"/>
              <a:gd name="T88" fmla="*/ 2147483646 w 2144"/>
              <a:gd name="T89" fmla="*/ 2147483646 h 2442"/>
              <a:gd name="T90" fmla="*/ 2147483646 w 2144"/>
              <a:gd name="T91" fmla="*/ 2147483646 h 2442"/>
              <a:gd name="T92" fmla="*/ 2147483646 w 2144"/>
              <a:gd name="T93" fmla="*/ 2147483646 h 2442"/>
              <a:gd name="T94" fmla="*/ 2147483646 w 2144"/>
              <a:gd name="T95" fmla="*/ 2147483646 h 2442"/>
              <a:gd name="T96" fmla="*/ 2147483646 w 2144"/>
              <a:gd name="T97" fmla="*/ 2147483646 h 2442"/>
              <a:gd name="T98" fmla="*/ 2147483646 w 2144"/>
              <a:gd name="T99" fmla="*/ 2147483646 h 2442"/>
              <a:gd name="T100" fmla="*/ 2147483646 w 2144"/>
              <a:gd name="T101" fmla="*/ 2147483646 h 2442"/>
              <a:gd name="T102" fmla="*/ 2147483646 w 2144"/>
              <a:gd name="T103" fmla="*/ 2147483646 h 2442"/>
              <a:gd name="T104" fmla="*/ 2147483646 w 2144"/>
              <a:gd name="T105" fmla="*/ 2147483646 h 2442"/>
              <a:gd name="T106" fmla="*/ 2147483646 w 2144"/>
              <a:gd name="T107" fmla="*/ 2147483646 h 2442"/>
              <a:gd name="T108" fmla="*/ 2147483646 w 2144"/>
              <a:gd name="T109" fmla="*/ 2147483646 h 2442"/>
              <a:gd name="T110" fmla="*/ 2147483646 w 2144"/>
              <a:gd name="T111" fmla="*/ 2147483646 h 24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44" h="2442" extrusionOk="0">
                <a:moveTo>
                  <a:pt x="416" y="2441"/>
                </a:moveTo>
                <a:cubicBezTo>
                  <a:pt x="409" y="2411"/>
                  <a:pt x="404" y="2389"/>
                  <a:pt x="397" y="2361"/>
                </a:cubicBezTo>
                <a:cubicBezTo>
                  <a:pt x="393" y="2343"/>
                  <a:pt x="378" y="2292"/>
                  <a:pt x="377" y="2282"/>
                </a:cubicBezTo>
                <a:cubicBezTo>
                  <a:pt x="371" y="2226"/>
                  <a:pt x="376" y="2190"/>
                  <a:pt x="357" y="2143"/>
                </a:cubicBezTo>
                <a:cubicBezTo>
                  <a:pt x="345" y="2114"/>
                  <a:pt x="327" y="2094"/>
                  <a:pt x="317" y="2064"/>
                </a:cubicBezTo>
                <a:cubicBezTo>
                  <a:pt x="308" y="2036"/>
                  <a:pt x="306" y="2011"/>
                  <a:pt x="297" y="1984"/>
                </a:cubicBezTo>
                <a:cubicBezTo>
                  <a:pt x="289" y="1959"/>
                  <a:pt x="292" y="1921"/>
                  <a:pt x="278" y="1885"/>
                </a:cubicBezTo>
                <a:cubicBezTo>
                  <a:pt x="266" y="1856"/>
                  <a:pt x="248" y="1837"/>
                  <a:pt x="238" y="1806"/>
                </a:cubicBezTo>
                <a:cubicBezTo>
                  <a:pt x="230" y="1781"/>
                  <a:pt x="224" y="1747"/>
                  <a:pt x="218" y="1726"/>
                </a:cubicBezTo>
                <a:cubicBezTo>
                  <a:pt x="210" y="1698"/>
                  <a:pt x="206" y="1677"/>
                  <a:pt x="198" y="1647"/>
                </a:cubicBezTo>
                <a:cubicBezTo>
                  <a:pt x="191" y="1619"/>
                  <a:pt x="185" y="1598"/>
                  <a:pt x="178" y="1568"/>
                </a:cubicBezTo>
                <a:cubicBezTo>
                  <a:pt x="172" y="1545"/>
                  <a:pt x="165" y="1515"/>
                  <a:pt x="158" y="1488"/>
                </a:cubicBezTo>
                <a:cubicBezTo>
                  <a:pt x="150" y="1455"/>
                  <a:pt x="148" y="1424"/>
                  <a:pt x="139" y="1389"/>
                </a:cubicBezTo>
                <a:cubicBezTo>
                  <a:pt x="135" y="1372"/>
                  <a:pt x="100" y="1333"/>
                  <a:pt x="99" y="1329"/>
                </a:cubicBezTo>
                <a:cubicBezTo>
                  <a:pt x="90" y="1285"/>
                  <a:pt x="90" y="1254"/>
                  <a:pt x="79" y="1210"/>
                </a:cubicBezTo>
                <a:cubicBezTo>
                  <a:pt x="70" y="1174"/>
                  <a:pt x="70" y="1126"/>
                  <a:pt x="59" y="1091"/>
                </a:cubicBezTo>
                <a:cubicBezTo>
                  <a:pt x="50" y="1062"/>
                  <a:pt x="24" y="1028"/>
                  <a:pt x="20" y="992"/>
                </a:cubicBezTo>
                <a:cubicBezTo>
                  <a:pt x="14" y="935"/>
                  <a:pt x="3" y="858"/>
                  <a:pt x="0" y="813"/>
                </a:cubicBezTo>
                <a:cubicBezTo>
                  <a:pt x="-9" y="687"/>
                  <a:pt x="-20" y="509"/>
                  <a:pt x="20" y="397"/>
                </a:cubicBezTo>
                <a:cubicBezTo>
                  <a:pt x="31" y="367"/>
                  <a:pt x="47" y="346"/>
                  <a:pt x="59" y="317"/>
                </a:cubicBezTo>
                <a:cubicBezTo>
                  <a:pt x="69" y="293"/>
                  <a:pt x="70" y="283"/>
                  <a:pt x="79" y="258"/>
                </a:cubicBezTo>
                <a:cubicBezTo>
                  <a:pt x="91" y="226"/>
                  <a:pt x="80" y="220"/>
                  <a:pt x="99" y="198"/>
                </a:cubicBezTo>
                <a:cubicBezTo>
                  <a:pt x="125" y="168"/>
                  <a:pt x="187" y="152"/>
                  <a:pt x="218" y="139"/>
                </a:cubicBezTo>
                <a:cubicBezTo>
                  <a:pt x="235" y="132"/>
                  <a:pt x="258" y="132"/>
                  <a:pt x="278" y="119"/>
                </a:cubicBezTo>
                <a:cubicBezTo>
                  <a:pt x="290" y="111"/>
                  <a:pt x="301" y="90"/>
                  <a:pt x="317" y="79"/>
                </a:cubicBezTo>
                <a:cubicBezTo>
                  <a:pt x="341" y="62"/>
                  <a:pt x="349" y="47"/>
                  <a:pt x="377" y="40"/>
                </a:cubicBezTo>
                <a:cubicBezTo>
                  <a:pt x="400" y="34"/>
                  <a:pt x="454" y="21"/>
                  <a:pt x="456" y="20"/>
                </a:cubicBezTo>
                <a:cubicBezTo>
                  <a:pt x="486" y="11"/>
                  <a:pt x="499" y="4"/>
                  <a:pt x="535" y="0"/>
                </a:cubicBezTo>
                <a:cubicBezTo>
                  <a:pt x="664" y="-14"/>
                  <a:pt x="812" y="8"/>
                  <a:pt x="932" y="40"/>
                </a:cubicBezTo>
                <a:cubicBezTo>
                  <a:pt x="982" y="53"/>
                  <a:pt x="1036" y="85"/>
                  <a:pt x="1091" y="99"/>
                </a:cubicBezTo>
                <a:cubicBezTo>
                  <a:pt x="1093" y="100"/>
                  <a:pt x="1168" y="127"/>
                  <a:pt x="1190" y="139"/>
                </a:cubicBezTo>
                <a:cubicBezTo>
                  <a:pt x="1215" y="153"/>
                  <a:pt x="1257" y="181"/>
                  <a:pt x="1290" y="198"/>
                </a:cubicBezTo>
                <a:cubicBezTo>
                  <a:pt x="1327" y="218"/>
                  <a:pt x="1351" y="226"/>
                  <a:pt x="1389" y="238"/>
                </a:cubicBezTo>
                <a:cubicBezTo>
                  <a:pt x="1405" y="259"/>
                  <a:pt x="1416" y="255"/>
                  <a:pt x="1428" y="278"/>
                </a:cubicBezTo>
                <a:cubicBezTo>
                  <a:pt x="1440" y="301"/>
                  <a:pt x="1440" y="312"/>
                  <a:pt x="1448" y="337"/>
                </a:cubicBezTo>
                <a:cubicBezTo>
                  <a:pt x="1459" y="373"/>
                  <a:pt x="1448" y="386"/>
                  <a:pt x="1468" y="417"/>
                </a:cubicBezTo>
                <a:cubicBezTo>
                  <a:pt x="1479" y="435"/>
                  <a:pt x="1500" y="450"/>
                  <a:pt x="1508" y="476"/>
                </a:cubicBezTo>
                <a:cubicBezTo>
                  <a:pt x="1517" y="504"/>
                  <a:pt x="1517" y="529"/>
                  <a:pt x="1528" y="556"/>
                </a:cubicBezTo>
                <a:cubicBezTo>
                  <a:pt x="1541" y="588"/>
                  <a:pt x="1553" y="623"/>
                  <a:pt x="1567" y="655"/>
                </a:cubicBezTo>
                <a:cubicBezTo>
                  <a:pt x="1570" y="661"/>
                  <a:pt x="1597" y="710"/>
                  <a:pt x="1607" y="734"/>
                </a:cubicBezTo>
                <a:cubicBezTo>
                  <a:pt x="1618" y="759"/>
                  <a:pt x="1638" y="788"/>
                  <a:pt x="1647" y="813"/>
                </a:cubicBezTo>
                <a:cubicBezTo>
                  <a:pt x="1657" y="839"/>
                  <a:pt x="1658" y="867"/>
                  <a:pt x="1667" y="893"/>
                </a:cubicBezTo>
                <a:cubicBezTo>
                  <a:pt x="1669" y="899"/>
                  <a:pt x="1700" y="949"/>
                  <a:pt x="1706" y="972"/>
                </a:cubicBezTo>
                <a:cubicBezTo>
                  <a:pt x="1713" y="997"/>
                  <a:pt x="1716" y="1027"/>
                  <a:pt x="1726" y="1052"/>
                </a:cubicBezTo>
                <a:cubicBezTo>
                  <a:pt x="1740" y="1087"/>
                  <a:pt x="1779" y="1113"/>
                  <a:pt x="1786" y="1131"/>
                </a:cubicBezTo>
                <a:cubicBezTo>
                  <a:pt x="1802" y="1171"/>
                  <a:pt x="1806" y="1185"/>
                  <a:pt x="1825" y="1230"/>
                </a:cubicBezTo>
                <a:cubicBezTo>
                  <a:pt x="1834" y="1250"/>
                  <a:pt x="1859" y="1277"/>
                  <a:pt x="1865" y="1290"/>
                </a:cubicBezTo>
                <a:cubicBezTo>
                  <a:pt x="1884" y="1329"/>
                  <a:pt x="1871" y="1329"/>
                  <a:pt x="1885" y="1369"/>
                </a:cubicBezTo>
                <a:cubicBezTo>
                  <a:pt x="1894" y="1394"/>
                  <a:pt x="1891" y="1406"/>
                  <a:pt x="1905" y="1429"/>
                </a:cubicBezTo>
                <a:cubicBezTo>
                  <a:pt x="1911" y="1439"/>
                  <a:pt x="1934" y="1454"/>
                  <a:pt x="1944" y="1468"/>
                </a:cubicBezTo>
                <a:cubicBezTo>
                  <a:pt x="1961" y="1492"/>
                  <a:pt x="1971" y="1502"/>
                  <a:pt x="1984" y="1528"/>
                </a:cubicBezTo>
                <a:cubicBezTo>
                  <a:pt x="1996" y="1552"/>
                  <a:pt x="1996" y="1562"/>
                  <a:pt x="2004" y="1587"/>
                </a:cubicBezTo>
                <a:cubicBezTo>
                  <a:pt x="2011" y="1611"/>
                  <a:pt x="2041" y="1661"/>
                  <a:pt x="2044" y="1667"/>
                </a:cubicBezTo>
                <a:cubicBezTo>
                  <a:pt x="2061" y="1703"/>
                  <a:pt x="2069" y="1734"/>
                  <a:pt x="2083" y="1766"/>
                </a:cubicBezTo>
                <a:cubicBezTo>
                  <a:pt x="2096" y="1796"/>
                  <a:pt x="2104" y="1817"/>
                  <a:pt x="2123" y="1845"/>
                </a:cubicBezTo>
                <a:cubicBezTo>
                  <a:pt x="2130" y="1852"/>
                  <a:pt x="2136" y="1858"/>
                  <a:pt x="2143" y="1865"/>
                </a:cubicBezTo>
              </a:path>
            </a:pathLst>
          </a:custGeom>
          <a:noFill/>
          <a:ln w="228600" cap="sq">
            <a:solidFill>
              <a:srgbClr val="FF00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8923"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55D1024E-9BED-4224-97BC-3C54BD7A9627}" type="slidenum">
              <a:rPr lang="nl-NL" altLang="nl-NL" sz="1400"/>
              <a:pPr>
                <a:spcBef>
                  <a:spcPct val="0"/>
                </a:spcBef>
                <a:buFontTx/>
                <a:buNone/>
              </a:pPr>
              <a:t>18</a:t>
            </a:fld>
            <a:endParaRPr lang="nl-NL" altLang="nl-NL" sz="1400"/>
          </a:p>
        </p:txBody>
      </p:sp>
    </p:spTree>
    <p:extLst>
      <p:ext uri="{BB962C8B-B14F-4D97-AF65-F5344CB8AC3E}">
        <p14:creationId xmlns:p14="http://schemas.microsoft.com/office/powerpoint/2010/main" val="2558788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38288" y="188913"/>
            <a:ext cx="4902200" cy="533400"/>
          </a:xfrm>
        </p:spPr>
        <p:txBody>
          <a:bodyPr/>
          <a:lstStyle/>
          <a:p>
            <a:pPr eaLnBrk="1" hangingPunct="1">
              <a:defRPr/>
            </a:pPr>
            <a:r>
              <a:rPr lang="nl-NL" sz="2400" dirty="0">
                <a:latin typeface="Arial" charset="0"/>
              </a:rPr>
              <a:t>Irreversibele parodontitis</a:t>
            </a:r>
          </a:p>
        </p:txBody>
      </p:sp>
      <p:pic>
        <p:nvPicPr>
          <p:cNvPr id="40963" name="Picture 3" descr="sta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400"/>
            <a:ext cx="8356600"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698D873-373C-485E-BD4B-E62DFD1ACE1E}" type="slidenum">
              <a:rPr lang="nl-NL" altLang="nl-NL" sz="1400"/>
              <a:pPr>
                <a:spcBef>
                  <a:spcPct val="0"/>
                </a:spcBef>
                <a:buFontTx/>
                <a:buNone/>
              </a:pPr>
              <a:t>19</a:t>
            </a:fld>
            <a:endParaRPr lang="nl-NL" altLang="nl-NL" sz="1400"/>
          </a:p>
        </p:txBody>
      </p:sp>
    </p:spTree>
    <p:extLst>
      <p:ext uri="{BB962C8B-B14F-4D97-AF65-F5344CB8AC3E}">
        <p14:creationId xmlns:p14="http://schemas.microsoft.com/office/powerpoint/2010/main" val="3138959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57400" y="304800"/>
            <a:ext cx="2667000" cy="533400"/>
          </a:xfrm>
        </p:spPr>
        <p:txBody>
          <a:bodyPr/>
          <a:lstStyle/>
          <a:p>
            <a:pPr eaLnBrk="1" hangingPunct="1">
              <a:defRPr/>
            </a:pPr>
            <a:r>
              <a:rPr lang="nl-NL" sz="2400">
                <a:latin typeface="Arial" charset="0"/>
              </a:rPr>
              <a:t>gebitsreiniging</a:t>
            </a:r>
          </a:p>
        </p:txBody>
      </p:sp>
      <p:sp>
        <p:nvSpPr>
          <p:cNvPr id="6147" name="Comment 4"/>
          <p:cNvSpPr>
            <a:spLocks noRot="1" noChangeAspect="1" noEditPoints="1" noChangeArrowheads="1" noChangeShapeType="1" noTextEdit="1"/>
          </p:cNvSpPr>
          <p:nvPr/>
        </p:nvSpPr>
        <p:spPr bwMode="auto">
          <a:xfrm>
            <a:off x="2166939" y="3679825"/>
            <a:ext cx="1500187" cy="57150"/>
          </a:xfrm>
          <a:custGeom>
            <a:avLst/>
            <a:gdLst>
              <a:gd name="T0" fmla="*/ 0 w 4168"/>
              <a:gd name="T1" fmla="*/ 2147483646 h 159"/>
              <a:gd name="T2" fmla="*/ 2147483646 w 4168"/>
              <a:gd name="T3" fmla="*/ 2147483646 h 159"/>
              <a:gd name="T4" fmla="*/ 2147483646 w 4168"/>
              <a:gd name="T5" fmla="*/ 2147483646 h 159"/>
              <a:gd name="T6" fmla="*/ 2147483646 w 4168"/>
              <a:gd name="T7" fmla="*/ 2147483646 h 159"/>
              <a:gd name="T8" fmla="*/ 2147483646 w 4168"/>
              <a:gd name="T9" fmla="*/ 2147483646 h 159"/>
              <a:gd name="T10" fmla="*/ 2147483646 w 4168"/>
              <a:gd name="T11" fmla="*/ 2147483646 h 159"/>
              <a:gd name="T12" fmla="*/ 2147483646 w 4168"/>
              <a:gd name="T13" fmla="*/ 2147483646 h 159"/>
              <a:gd name="T14" fmla="*/ 2147483646 w 4168"/>
              <a:gd name="T15" fmla="*/ 2147483646 h 159"/>
              <a:gd name="T16" fmla="*/ 2147483646 w 4168"/>
              <a:gd name="T17" fmla="*/ 2147483646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68" h="159" extrusionOk="0">
                <a:moveTo>
                  <a:pt x="0" y="0"/>
                </a:moveTo>
                <a:cubicBezTo>
                  <a:pt x="60" y="16"/>
                  <a:pt x="116" y="31"/>
                  <a:pt x="179" y="39"/>
                </a:cubicBezTo>
                <a:cubicBezTo>
                  <a:pt x="252" y="48"/>
                  <a:pt x="325" y="45"/>
                  <a:pt x="397" y="59"/>
                </a:cubicBezTo>
                <a:cubicBezTo>
                  <a:pt x="449" y="69"/>
                  <a:pt x="502" y="70"/>
                  <a:pt x="556" y="79"/>
                </a:cubicBezTo>
                <a:cubicBezTo>
                  <a:pt x="587" y="84"/>
                  <a:pt x="636" y="92"/>
                  <a:pt x="675" y="99"/>
                </a:cubicBezTo>
                <a:cubicBezTo>
                  <a:pt x="723" y="107"/>
                  <a:pt x="764" y="116"/>
                  <a:pt x="814" y="119"/>
                </a:cubicBezTo>
                <a:cubicBezTo>
                  <a:pt x="1616" y="174"/>
                  <a:pt x="2437" y="78"/>
                  <a:pt x="3234" y="138"/>
                </a:cubicBezTo>
                <a:cubicBezTo>
                  <a:pt x="3318" y="144"/>
                  <a:pt x="3419" y="151"/>
                  <a:pt x="3492" y="158"/>
                </a:cubicBezTo>
                <a:cubicBezTo>
                  <a:pt x="3712" y="178"/>
                  <a:pt x="3946" y="158"/>
                  <a:pt x="4167" y="158"/>
                </a:cubicBezTo>
              </a:path>
            </a:pathLst>
          </a:custGeom>
          <a:noFill/>
          <a:ln w="228600" cap="sq">
            <a:solidFill>
              <a:srgbClr val="FF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6148" name="Comment 5"/>
          <p:cNvSpPr>
            <a:spLocks noRot="1" noChangeAspect="1" noEditPoints="1" noChangeArrowheads="1" noChangeShapeType="1" noTextEdit="1"/>
          </p:cNvSpPr>
          <p:nvPr/>
        </p:nvSpPr>
        <p:spPr bwMode="auto">
          <a:xfrm>
            <a:off x="2303464" y="4429126"/>
            <a:ext cx="471487" cy="36513"/>
          </a:xfrm>
          <a:custGeom>
            <a:avLst/>
            <a:gdLst>
              <a:gd name="T0" fmla="*/ 0 w 1311"/>
              <a:gd name="T1" fmla="*/ 2147483646 h 100"/>
              <a:gd name="T2" fmla="*/ 0 w 1311"/>
              <a:gd name="T3" fmla="*/ 2147483646 h 100"/>
              <a:gd name="T4" fmla="*/ 2147483646 w 1311"/>
              <a:gd name="T5" fmla="*/ 2147483646 h 100"/>
              <a:gd name="T6" fmla="*/ 2147483646 w 1311"/>
              <a:gd name="T7" fmla="*/ 2147483646 h 100"/>
              <a:gd name="T8" fmla="*/ 2147483646 w 1311"/>
              <a:gd name="T9" fmla="*/ 2147483646 h 100"/>
              <a:gd name="T10" fmla="*/ 2147483646 w 1311"/>
              <a:gd name="T11" fmla="*/ 2147483646 h 100"/>
              <a:gd name="T12" fmla="*/ 2147483646 w 1311"/>
              <a:gd name="T13" fmla="*/ 214748364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1" h="100" extrusionOk="0">
                <a:moveTo>
                  <a:pt x="0" y="0"/>
                </a:moveTo>
                <a:cubicBezTo>
                  <a:pt x="0" y="7"/>
                  <a:pt x="0" y="13"/>
                  <a:pt x="0" y="20"/>
                </a:cubicBezTo>
                <a:cubicBezTo>
                  <a:pt x="45" y="31"/>
                  <a:pt x="100" y="51"/>
                  <a:pt x="139" y="60"/>
                </a:cubicBezTo>
                <a:cubicBezTo>
                  <a:pt x="174" y="68"/>
                  <a:pt x="222" y="60"/>
                  <a:pt x="258" y="60"/>
                </a:cubicBezTo>
                <a:cubicBezTo>
                  <a:pt x="263" y="62"/>
                  <a:pt x="311" y="72"/>
                  <a:pt x="337" y="79"/>
                </a:cubicBezTo>
                <a:cubicBezTo>
                  <a:pt x="368" y="88"/>
                  <a:pt x="382" y="97"/>
                  <a:pt x="417" y="99"/>
                </a:cubicBezTo>
                <a:cubicBezTo>
                  <a:pt x="712" y="117"/>
                  <a:pt x="1014" y="99"/>
                  <a:pt x="1310" y="99"/>
                </a:cubicBezTo>
              </a:path>
            </a:pathLst>
          </a:custGeom>
          <a:noFill/>
          <a:ln w="228600" cap="sq">
            <a:solidFill>
              <a:srgbClr val="00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6149" name="Comment 6"/>
          <p:cNvSpPr>
            <a:spLocks noRot="1" noChangeAspect="1" noEditPoints="1" noChangeArrowheads="1" noChangeShapeType="1" noTextEdit="1"/>
          </p:cNvSpPr>
          <p:nvPr/>
        </p:nvSpPr>
        <p:spPr bwMode="auto">
          <a:xfrm>
            <a:off x="2317751" y="4714876"/>
            <a:ext cx="557213" cy="36513"/>
          </a:xfrm>
          <a:custGeom>
            <a:avLst/>
            <a:gdLst>
              <a:gd name="T0" fmla="*/ 0 w 1548"/>
              <a:gd name="T1" fmla="*/ 2147483646 h 100"/>
              <a:gd name="T2" fmla="*/ 2147483646 w 1548"/>
              <a:gd name="T3" fmla="*/ 2147483646 h 100"/>
              <a:gd name="T4" fmla="*/ 2147483646 w 1548"/>
              <a:gd name="T5" fmla="*/ 2147483646 h 100"/>
              <a:gd name="T6" fmla="*/ 2147483646 w 1548"/>
              <a:gd name="T7" fmla="*/ 2147483646 h 100"/>
              <a:gd name="T8" fmla="*/ 2147483646 w 1548"/>
              <a:gd name="T9" fmla="*/ 2147483646 h 100"/>
              <a:gd name="T10" fmla="*/ 2147483646 w 1548"/>
              <a:gd name="T11" fmla="*/ 2147483646 h 100"/>
              <a:gd name="T12" fmla="*/ 2147483646 w 1548"/>
              <a:gd name="T13" fmla="*/ 214748364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8" h="100" extrusionOk="0">
                <a:moveTo>
                  <a:pt x="0" y="99"/>
                </a:moveTo>
                <a:cubicBezTo>
                  <a:pt x="110" y="99"/>
                  <a:pt x="220" y="98"/>
                  <a:pt x="317" y="79"/>
                </a:cubicBezTo>
                <a:cubicBezTo>
                  <a:pt x="399" y="63"/>
                  <a:pt x="475" y="86"/>
                  <a:pt x="555" y="59"/>
                </a:cubicBezTo>
                <a:cubicBezTo>
                  <a:pt x="587" y="48"/>
                  <a:pt x="619" y="42"/>
                  <a:pt x="654" y="40"/>
                </a:cubicBezTo>
                <a:cubicBezTo>
                  <a:pt x="699" y="38"/>
                  <a:pt x="739" y="25"/>
                  <a:pt x="774" y="20"/>
                </a:cubicBezTo>
                <a:cubicBezTo>
                  <a:pt x="922" y="-3"/>
                  <a:pt x="1130" y="24"/>
                  <a:pt x="1250" y="0"/>
                </a:cubicBezTo>
                <a:cubicBezTo>
                  <a:pt x="1341" y="-19"/>
                  <a:pt x="1454" y="0"/>
                  <a:pt x="1547" y="0"/>
                </a:cubicBezTo>
              </a:path>
            </a:pathLst>
          </a:custGeom>
          <a:noFill/>
          <a:ln w="228600" cap="sq">
            <a:solidFill>
              <a:srgbClr val="00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6150" name="Comment 7"/>
          <p:cNvSpPr>
            <a:spLocks noRot="1" noChangeAspect="1" noEditPoints="1" noChangeArrowheads="1" noChangeShapeType="1" noTextEdit="1"/>
          </p:cNvSpPr>
          <p:nvPr/>
        </p:nvSpPr>
        <p:spPr bwMode="auto">
          <a:xfrm>
            <a:off x="2309814" y="5021263"/>
            <a:ext cx="579437" cy="30162"/>
          </a:xfrm>
          <a:custGeom>
            <a:avLst/>
            <a:gdLst>
              <a:gd name="T0" fmla="*/ 0 w 1608"/>
              <a:gd name="T1" fmla="*/ 2147483646 h 81"/>
              <a:gd name="T2" fmla="*/ 2147483646 w 1608"/>
              <a:gd name="T3" fmla="*/ 2147483646 h 81"/>
              <a:gd name="T4" fmla="*/ 2147483646 w 1608"/>
              <a:gd name="T5" fmla="*/ 2147483646 h 81"/>
              <a:gd name="T6" fmla="*/ 2147483646 w 1608"/>
              <a:gd name="T7" fmla="*/ 2147483646 h 81"/>
              <a:gd name="T8" fmla="*/ 2147483646 w 1608"/>
              <a:gd name="T9" fmla="*/ 2147483646 h 81"/>
              <a:gd name="T10" fmla="*/ 2147483646 w 1608"/>
              <a:gd name="T11" fmla="*/ 2147483646 h 81"/>
              <a:gd name="T12" fmla="*/ 2147483646 w 1608"/>
              <a:gd name="T13" fmla="*/ 2147483646 h 81"/>
              <a:gd name="T14" fmla="*/ 2147483646 w 1608"/>
              <a:gd name="T15" fmla="*/ 2147483646 h 81"/>
              <a:gd name="T16" fmla="*/ 2147483646 w 1608"/>
              <a:gd name="T17" fmla="*/ 2147483646 h 81"/>
              <a:gd name="T18" fmla="*/ 2147483646 w 1608"/>
              <a:gd name="T19" fmla="*/ 214748364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8" h="81" extrusionOk="0">
                <a:moveTo>
                  <a:pt x="0" y="40"/>
                </a:moveTo>
                <a:cubicBezTo>
                  <a:pt x="68" y="51"/>
                  <a:pt x="128" y="60"/>
                  <a:pt x="198" y="60"/>
                </a:cubicBezTo>
                <a:cubicBezTo>
                  <a:pt x="242" y="60"/>
                  <a:pt x="255" y="77"/>
                  <a:pt x="297" y="80"/>
                </a:cubicBezTo>
                <a:cubicBezTo>
                  <a:pt x="369" y="84"/>
                  <a:pt x="430" y="70"/>
                  <a:pt x="496" y="60"/>
                </a:cubicBezTo>
                <a:cubicBezTo>
                  <a:pt x="614" y="41"/>
                  <a:pt x="841" y="114"/>
                  <a:pt x="932" y="40"/>
                </a:cubicBezTo>
                <a:cubicBezTo>
                  <a:pt x="963" y="15"/>
                  <a:pt x="973" y="22"/>
                  <a:pt x="1012" y="20"/>
                </a:cubicBezTo>
                <a:cubicBezTo>
                  <a:pt x="1102" y="15"/>
                  <a:pt x="1185" y="14"/>
                  <a:pt x="1270" y="0"/>
                </a:cubicBezTo>
                <a:cubicBezTo>
                  <a:pt x="1339" y="-11"/>
                  <a:pt x="1418" y="0"/>
                  <a:pt x="1488" y="0"/>
                </a:cubicBezTo>
                <a:cubicBezTo>
                  <a:pt x="1507" y="12"/>
                  <a:pt x="1506" y="17"/>
                  <a:pt x="1548" y="20"/>
                </a:cubicBezTo>
                <a:cubicBezTo>
                  <a:pt x="1590" y="23"/>
                  <a:pt x="1589" y="11"/>
                  <a:pt x="1607" y="0"/>
                </a:cubicBezTo>
              </a:path>
            </a:pathLst>
          </a:custGeom>
          <a:noFill/>
          <a:ln w="228600" cap="sq">
            <a:solidFill>
              <a:srgbClr val="00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6151" name="Comment 8"/>
          <p:cNvSpPr>
            <a:spLocks noRot="1" noChangeAspect="1" noEditPoints="1" noChangeArrowheads="1" noChangeShapeType="1" noTextEdit="1"/>
          </p:cNvSpPr>
          <p:nvPr/>
        </p:nvSpPr>
        <p:spPr bwMode="auto">
          <a:xfrm>
            <a:off x="3016250" y="1622426"/>
            <a:ext cx="273050" cy="28575"/>
          </a:xfrm>
          <a:custGeom>
            <a:avLst/>
            <a:gdLst>
              <a:gd name="T0" fmla="*/ 0 w 755"/>
              <a:gd name="T1" fmla="*/ 2147483646 h 80"/>
              <a:gd name="T2" fmla="*/ 2147483646 w 755"/>
              <a:gd name="T3" fmla="*/ 2147483646 h 80"/>
              <a:gd name="T4" fmla="*/ 2147483646 w 755"/>
              <a:gd name="T5" fmla="*/ 2147483646 h 80"/>
              <a:gd name="T6" fmla="*/ 2147483646 w 755"/>
              <a:gd name="T7" fmla="*/ 2147483646 h 80"/>
              <a:gd name="T8" fmla="*/ 2147483646 w 755"/>
              <a:gd name="T9" fmla="*/ 2147483646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5" h="80" extrusionOk="0">
                <a:moveTo>
                  <a:pt x="0" y="0"/>
                </a:moveTo>
                <a:cubicBezTo>
                  <a:pt x="48" y="8"/>
                  <a:pt x="93" y="36"/>
                  <a:pt x="139" y="39"/>
                </a:cubicBezTo>
                <a:cubicBezTo>
                  <a:pt x="191" y="42"/>
                  <a:pt x="221" y="59"/>
                  <a:pt x="278" y="59"/>
                </a:cubicBezTo>
                <a:cubicBezTo>
                  <a:pt x="323" y="59"/>
                  <a:pt x="353" y="79"/>
                  <a:pt x="397" y="79"/>
                </a:cubicBezTo>
                <a:cubicBezTo>
                  <a:pt x="516" y="79"/>
                  <a:pt x="635" y="79"/>
                  <a:pt x="754" y="79"/>
                </a:cubicBezTo>
              </a:path>
            </a:pathLst>
          </a:custGeom>
          <a:noFill/>
          <a:ln w="228600" cap="sq">
            <a:solidFill>
              <a:srgbClr val="CC99FF">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6152" name="Comment 9"/>
          <p:cNvSpPr>
            <a:spLocks noRot="1" noChangeAspect="1" noEditPoints="1" noChangeArrowheads="1" noChangeShapeType="1" noTextEdit="1"/>
          </p:cNvSpPr>
          <p:nvPr/>
        </p:nvSpPr>
        <p:spPr bwMode="auto">
          <a:xfrm>
            <a:off x="2681289" y="2771775"/>
            <a:ext cx="593725" cy="14288"/>
          </a:xfrm>
          <a:custGeom>
            <a:avLst/>
            <a:gdLst>
              <a:gd name="T0" fmla="*/ 0 w 1648"/>
              <a:gd name="T1" fmla="*/ 2147483646 h 41"/>
              <a:gd name="T2" fmla="*/ 2147483646 w 1648"/>
              <a:gd name="T3" fmla="*/ 2147483646 h 41"/>
              <a:gd name="T4" fmla="*/ 2147483646 w 1648"/>
              <a:gd name="T5" fmla="*/ 2147483646 h 41"/>
              <a:gd name="T6" fmla="*/ 2147483646 w 1648"/>
              <a:gd name="T7" fmla="*/ 2147483646 h 41"/>
              <a:gd name="T8" fmla="*/ 2147483646 w 1648"/>
              <a:gd name="T9" fmla="*/ 2147483646 h 41"/>
              <a:gd name="T10" fmla="*/ 2147483646 w 1648"/>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8" h="41" extrusionOk="0">
                <a:moveTo>
                  <a:pt x="0" y="20"/>
                </a:moveTo>
                <a:cubicBezTo>
                  <a:pt x="91" y="20"/>
                  <a:pt x="173" y="26"/>
                  <a:pt x="258" y="40"/>
                </a:cubicBezTo>
                <a:cubicBezTo>
                  <a:pt x="411" y="66"/>
                  <a:pt x="607" y="44"/>
                  <a:pt x="754" y="20"/>
                </a:cubicBezTo>
                <a:cubicBezTo>
                  <a:pt x="786" y="15"/>
                  <a:pt x="803" y="5"/>
                  <a:pt x="833" y="0"/>
                </a:cubicBezTo>
                <a:cubicBezTo>
                  <a:pt x="1047" y="-36"/>
                  <a:pt x="1373" y="-17"/>
                  <a:pt x="1567" y="20"/>
                </a:cubicBezTo>
                <a:cubicBezTo>
                  <a:pt x="1592" y="25"/>
                  <a:pt x="1622" y="20"/>
                  <a:pt x="1647" y="20"/>
                </a:cubicBezTo>
              </a:path>
            </a:pathLst>
          </a:custGeom>
          <a:noFill/>
          <a:ln w="228600" cap="sq">
            <a:solidFill>
              <a:srgbClr val="CC99FF">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pic>
        <p:nvPicPr>
          <p:cNvPr id="6153" name="Afbeelding 1" descr="hoektand gedraai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368300"/>
            <a:ext cx="90932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kstvak 2"/>
          <p:cNvSpPr txBox="1">
            <a:spLocks noChangeArrowheads="1"/>
          </p:cNvSpPr>
          <p:nvPr/>
        </p:nvSpPr>
        <p:spPr bwMode="auto">
          <a:xfrm>
            <a:off x="2351089" y="908051"/>
            <a:ext cx="2592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2400">
                <a:latin typeface="Arial" panose="020B0604020202020204" pitchFamily="34" charset="0"/>
              </a:rPr>
              <a:t>anatomie</a:t>
            </a:r>
          </a:p>
        </p:txBody>
      </p:sp>
      <p:sp>
        <p:nvSpPr>
          <p:cNvPr id="6155"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5054198-A813-4501-B178-FD88B2860014}" type="slidenum">
              <a:rPr lang="nl-NL" altLang="nl-NL" sz="1400"/>
              <a:pPr>
                <a:spcBef>
                  <a:spcPct val="0"/>
                </a:spcBef>
                <a:buFontTx/>
                <a:buNone/>
              </a:pPr>
              <a:t>2</a:t>
            </a:fld>
            <a:endParaRPr lang="nl-NL" altLang="nl-NL" sz="1400"/>
          </a:p>
        </p:txBody>
      </p:sp>
    </p:spTree>
    <p:extLst>
      <p:ext uri="{BB962C8B-B14F-4D97-AF65-F5344CB8AC3E}">
        <p14:creationId xmlns:p14="http://schemas.microsoft.com/office/powerpoint/2010/main" val="106948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16050" y="188913"/>
            <a:ext cx="5118100" cy="533400"/>
          </a:xfrm>
        </p:spPr>
        <p:txBody>
          <a:bodyPr/>
          <a:lstStyle/>
          <a:p>
            <a:pPr eaLnBrk="1" hangingPunct="1"/>
            <a:r>
              <a:rPr lang="nl-NL" altLang="nl-NL" sz="2400">
                <a:latin typeface="Arial" panose="020B0604020202020204" pitchFamily="34" charset="0"/>
              </a:rPr>
              <a:t>Extractie geïndiceerd</a:t>
            </a:r>
          </a:p>
        </p:txBody>
      </p:sp>
      <p:pic>
        <p:nvPicPr>
          <p:cNvPr id="43011" name="Picture 3" descr="sta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44550"/>
            <a:ext cx="853440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CA699AB3-B4B2-4355-9F24-1E0FDE155A6A}" type="slidenum">
              <a:rPr lang="nl-NL" altLang="nl-NL" sz="1400"/>
              <a:pPr>
                <a:spcBef>
                  <a:spcPct val="0"/>
                </a:spcBef>
                <a:buFontTx/>
                <a:buNone/>
              </a:pPr>
              <a:t>20</a:t>
            </a:fld>
            <a:endParaRPr lang="nl-NL" altLang="nl-NL" sz="1400"/>
          </a:p>
        </p:txBody>
      </p:sp>
    </p:spTree>
    <p:extLst>
      <p:ext uri="{BB962C8B-B14F-4D97-AF65-F5344CB8AC3E}">
        <p14:creationId xmlns:p14="http://schemas.microsoft.com/office/powerpoint/2010/main" val="2443001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fys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54100"/>
            <a:ext cx="85344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Comment 4"/>
          <p:cNvSpPr>
            <a:spLocks noRot="1" noChangeAspect="1" noEditPoints="1" noChangeArrowheads="1" noChangeShapeType="1" noTextEdit="1"/>
          </p:cNvSpPr>
          <p:nvPr/>
        </p:nvSpPr>
        <p:spPr bwMode="auto">
          <a:xfrm>
            <a:off x="2260601" y="2400301"/>
            <a:ext cx="1285875" cy="42863"/>
          </a:xfrm>
          <a:custGeom>
            <a:avLst/>
            <a:gdLst>
              <a:gd name="T0" fmla="*/ 2147483646 w 3573"/>
              <a:gd name="T1" fmla="*/ 2147483646 h 121"/>
              <a:gd name="T2" fmla="*/ 0 w 3573"/>
              <a:gd name="T3" fmla="*/ 2147483646 h 121"/>
              <a:gd name="T4" fmla="*/ 2147483646 w 3573"/>
              <a:gd name="T5" fmla="*/ 2147483646 h 121"/>
              <a:gd name="T6" fmla="*/ 2147483646 w 3573"/>
              <a:gd name="T7" fmla="*/ 2147483646 h 121"/>
              <a:gd name="T8" fmla="*/ 2147483646 w 3573"/>
              <a:gd name="T9" fmla="*/ 2147483646 h 121"/>
              <a:gd name="T10" fmla="*/ 2147483646 w 3573"/>
              <a:gd name="T11" fmla="*/ 2147483646 h 121"/>
              <a:gd name="T12" fmla="*/ 2147483646 w 3573"/>
              <a:gd name="T13" fmla="*/ 2147483646 h 121"/>
              <a:gd name="T14" fmla="*/ 2147483646 w 3573"/>
              <a:gd name="T15" fmla="*/ 2147483646 h 121"/>
              <a:gd name="T16" fmla="*/ 2147483646 w 3573"/>
              <a:gd name="T17" fmla="*/ 2147483646 h 121"/>
              <a:gd name="T18" fmla="*/ 2147483646 w 3573"/>
              <a:gd name="T19" fmla="*/ 2147483646 h 121"/>
              <a:gd name="T20" fmla="*/ 2147483646 w 3573"/>
              <a:gd name="T21" fmla="*/ 2147483646 h 121"/>
              <a:gd name="T22" fmla="*/ 2147483646 w 3573"/>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73" h="121" extrusionOk="0">
                <a:moveTo>
                  <a:pt x="20" y="20"/>
                </a:moveTo>
                <a:cubicBezTo>
                  <a:pt x="13" y="33"/>
                  <a:pt x="7" y="47"/>
                  <a:pt x="0" y="60"/>
                </a:cubicBezTo>
                <a:cubicBezTo>
                  <a:pt x="55" y="72"/>
                  <a:pt x="124" y="93"/>
                  <a:pt x="178" y="100"/>
                </a:cubicBezTo>
                <a:cubicBezTo>
                  <a:pt x="211" y="104"/>
                  <a:pt x="225" y="115"/>
                  <a:pt x="258" y="120"/>
                </a:cubicBezTo>
                <a:cubicBezTo>
                  <a:pt x="310" y="128"/>
                  <a:pt x="371" y="122"/>
                  <a:pt x="417" y="100"/>
                </a:cubicBezTo>
                <a:cubicBezTo>
                  <a:pt x="463" y="78"/>
                  <a:pt x="502" y="49"/>
                  <a:pt x="556" y="40"/>
                </a:cubicBezTo>
                <a:cubicBezTo>
                  <a:pt x="599" y="33"/>
                  <a:pt x="633" y="31"/>
                  <a:pt x="675" y="20"/>
                </a:cubicBezTo>
                <a:cubicBezTo>
                  <a:pt x="730" y="6"/>
                  <a:pt x="775" y="2"/>
                  <a:pt x="833" y="0"/>
                </a:cubicBezTo>
                <a:cubicBezTo>
                  <a:pt x="1546" y="-27"/>
                  <a:pt x="2307" y="-47"/>
                  <a:pt x="3016" y="20"/>
                </a:cubicBezTo>
                <a:cubicBezTo>
                  <a:pt x="3102" y="28"/>
                  <a:pt x="3193" y="32"/>
                  <a:pt x="3274" y="40"/>
                </a:cubicBezTo>
                <a:cubicBezTo>
                  <a:pt x="3331" y="46"/>
                  <a:pt x="3333" y="67"/>
                  <a:pt x="3393" y="80"/>
                </a:cubicBezTo>
                <a:cubicBezTo>
                  <a:pt x="3446" y="92"/>
                  <a:pt x="3516" y="80"/>
                  <a:pt x="3572" y="80"/>
                </a:cubicBezTo>
              </a:path>
            </a:pathLst>
          </a:custGeom>
          <a:noFill/>
          <a:ln w="228600" cap="sq">
            <a:solidFill>
              <a:srgbClr val="FF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5060" name="Comment 5"/>
          <p:cNvSpPr>
            <a:spLocks noRot="1" noChangeAspect="1" noEditPoints="1" noChangeArrowheads="1" noChangeShapeType="1" noTextEdit="1"/>
          </p:cNvSpPr>
          <p:nvPr/>
        </p:nvSpPr>
        <p:spPr bwMode="auto">
          <a:xfrm>
            <a:off x="8724900" y="2371725"/>
            <a:ext cx="1443038" cy="65088"/>
          </a:xfrm>
          <a:custGeom>
            <a:avLst/>
            <a:gdLst>
              <a:gd name="T0" fmla="*/ 0 w 4010"/>
              <a:gd name="T1" fmla="*/ 2147483646 h 180"/>
              <a:gd name="T2" fmla="*/ 2147483646 w 4010"/>
              <a:gd name="T3" fmla="*/ 2147483646 h 180"/>
              <a:gd name="T4" fmla="*/ 2147483646 w 4010"/>
              <a:gd name="T5" fmla="*/ 2147483646 h 180"/>
              <a:gd name="T6" fmla="*/ 2147483646 w 4010"/>
              <a:gd name="T7" fmla="*/ 2147483646 h 180"/>
              <a:gd name="T8" fmla="*/ 2147483646 w 4010"/>
              <a:gd name="T9" fmla="*/ 2147483646 h 180"/>
              <a:gd name="T10" fmla="*/ 2147483646 w 4010"/>
              <a:gd name="T11" fmla="*/ 2147483646 h 180"/>
              <a:gd name="T12" fmla="*/ 2147483646 w 4010"/>
              <a:gd name="T13" fmla="*/ 2147483646 h 180"/>
              <a:gd name="T14" fmla="*/ 2147483646 w 4010"/>
              <a:gd name="T15" fmla="*/ 2147483646 h 180"/>
              <a:gd name="T16" fmla="*/ 2147483646 w 4010"/>
              <a:gd name="T17" fmla="*/ 2147483646 h 180"/>
              <a:gd name="T18" fmla="*/ 2147483646 w 4010"/>
              <a:gd name="T19" fmla="*/ 2147483646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10" h="180" extrusionOk="0">
                <a:moveTo>
                  <a:pt x="0" y="0"/>
                </a:moveTo>
                <a:cubicBezTo>
                  <a:pt x="52" y="23"/>
                  <a:pt x="103" y="44"/>
                  <a:pt x="159" y="60"/>
                </a:cubicBezTo>
                <a:cubicBezTo>
                  <a:pt x="206" y="74"/>
                  <a:pt x="247" y="93"/>
                  <a:pt x="298" y="99"/>
                </a:cubicBezTo>
                <a:cubicBezTo>
                  <a:pt x="346" y="104"/>
                  <a:pt x="376" y="108"/>
                  <a:pt x="417" y="119"/>
                </a:cubicBezTo>
                <a:cubicBezTo>
                  <a:pt x="459" y="130"/>
                  <a:pt x="492" y="154"/>
                  <a:pt x="536" y="159"/>
                </a:cubicBezTo>
                <a:cubicBezTo>
                  <a:pt x="663" y="173"/>
                  <a:pt x="816" y="170"/>
                  <a:pt x="933" y="179"/>
                </a:cubicBezTo>
                <a:cubicBezTo>
                  <a:pt x="1099" y="192"/>
                  <a:pt x="1271" y="172"/>
                  <a:pt x="1429" y="159"/>
                </a:cubicBezTo>
                <a:cubicBezTo>
                  <a:pt x="1533" y="150"/>
                  <a:pt x="1654" y="147"/>
                  <a:pt x="1747" y="139"/>
                </a:cubicBezTo>
                <a:cubicBezTo>
                  <a:pt x="1817" y="133"/>
                  <a:pt x="1906" y="124"/>
                  <a:pt x="1965" y="119"/>
                </a:cubicBezTo>
                <a:cubicBezTo>
                  <a:pt x="2619" y="64"/>
                  <a:pt x="3400" y="240"/>
                  <a:pt x="4009" y="99"/>
                </a:cubicBezTo>
              </a:path>
            </a:pathLst>
          </a:custGeom>
          <a:noFill/>
          <a:ln w="228600" cap="sq">
            <a:solidFill>
              <a:srgbClr val="FFFF00">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5061" name="Comment 6"/>
          <p:cNvSpPr>
            <a:spLocks noRot="1" noChangeAspect="1" noEditPoints="1" noChangeArrowheads="1" noChangeShapeType="1" noTextEdit="1"/>
          </p:cNvSpPr>
          <p:nvPr/>
        </p:nvSpPr>
        <p:spPr bwMode="auto">
          <a:xfrm>
            <a:off x="9667875" y="1677988"/>
            <a:ext cx="565150" cy="50800"/>
          </a:xfrm>
          <a:custGeom>
            <a:avLst/>
            <a:gdLst>
              <a:gd name="T0" fmla="*/ 0 w 1569"/>
              <a:gd name="T1" fmla="*/ 2147483646 h 140"/>
              <a:gd name="T2" fmla="*/ 2147483646 w 1569"/>
              <a:gd name="T3" fmla="*/ 2147483646 h 140"/>
              <a:gd name="T4" fmla="*/ 2147483646 w 1569"/>
              <a:gd name="T5" fmla="*/ 2147483646 h 140"/>
              <a:gd name="T6" fmla="*/ 2147483646 w 1569"/>
              <a:gd name="T7" fmla="*/ 2147483646 h 140"/>
              <a:gd name="T8" fmla="*/ 2147483646 w 1569"/>
              <a:gd name="T9" fmla="*/ 2147483646 h 140"/>
              <a:gd name="T10" fmla="*/ 2147483646 w 1569"/>
              <a:gd name="T11" fmla="*/ 2147483646 h 140"/>
              <a:gd name="T12" fmla="*/ 2147483646 w 1569"/>
              <a:gd name="T13" fmla="*/ 2147483646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9" h="140" extrusionOk="0">
                <a:moveTo>
                  <a:pt x="0" y="119"/>
                </a:moveTo>
                <a:cubicBezTo>
                  <a:pt x="63" y="119"/>
                  <a:pt x="116" y="136"/>
                  <a:pt x="178" y="139"/>
                </a:cubicBezTo>
                <a:cubicBezTo>
                  <a:pt x="290" y="145"/>
                  <a:pt x="411" y="149"/>
                  <a:pt x="516" y="119"/>
                </a:cubicBezTo>
                <a:cubicBezTo>
                  <a:pt x="637" y="84"/>
                  <a:pt x="787" y="84"/>
                  <a:pt x="913" y="80"/>
                </a:cubicBezTo>
                <a:cubicBezTo>
                  <a:pt x="1014" y="77"/>
                  <a:pt x="1111" y="47"/>
                  <a:pt x="1210" y="40"/>
                </a:cubicBezTo>
                <a:cubicBezTo>
                  <a:pt x="1317" y="32"/>
                  <a:pt x="1426" y="57"/>
                  <a:pt x="1528" y="20"/>
                </a:cubicBezTo>
                <a:cubicBezTo>
                  <a:pt x="1551" y="20"/>
                  <a:pt x="1559" y="18"/>
                  <a:pt x="1568" y="0"/>
                </a:cubicBezTo>
              </a:path>
            </a:pathLst>
          </a:custGeom>
          <a:noFill/>
          <a:ln w="228600" cap="sq">
            <a:solidFill>
              <a:srgbClr val="FF99CC">
                <a:alpha val="33333"/>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5062"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28EB505-F4E3-4A05-A39F-FC12044F5017}" type="slidenum">
              <a:rPr lang="nl-NL" altLang="nl-NL" sz="1400"/>
              <a:pPr>
                <a:spcBef>
                  <a:spcPct val="0"/>
                </a:spcBef>
                <a:buFontTx/>
                <a:buNone/>
              </a:pPr>
              <a:t>21</a:t>
            </a:fld>
            <a:endParaRPr lang="nl-NL" altLang="nl-NL" sz="1400"/>
          </a:p>
        </p:txBody>
      </p:sp>
    </p:spTree>
    <p:extLst>
      <p:ext uri="{BB962C8B-B14F-4D97-AF65-F5344CB8AC3E}">
        <p14:creationId xmlns:p14="http://schemas.microsoft.com/office/powerpoint/2010/main" val="3168543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Diagnostiek</a:t>
            </a:r>
          </a:p>
        </p:txBody>
      </p:sp>
      <p:pic>
        <p:nvPicPr>
          <p:cNvPr id="47107" name="Afbeelding 1" descr="sondes.jpeg"/>
          <p:cNvPicPr>
            <a:picLocks noChangeAspect="1"/>
          </p:cNvPicPr>
          <p:nvPr/>
        </p:nvPicPr>
        <p:blipFill>
          <a:blip r:embed="rId3" cstate="print">
            <a:extLst>
              <a:ext uri="{28A0092B-C50C-407E-A947-70E740481C1C}">
                <a14:useLocalDpi xmlns:a14="http://schemas.microsoft.com/office/drawing/2010/main" val="0"/>
              </a:ext>
            </a:extLst>
          </a:blip>
          <a:srcRect l="7124" t="43541" r="6958" b="5566"/>
          <a:stretch>
            <a:fillRect/>
          </a:stretch>
        </p:blipFill>
        <p:spPr bwMode="auto">
          <a:xfrm>
            <a:off x="4295775" y="908051"/>
            <a:ext cx="45085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kstvak 2"/>
          <p:cNvSpPr txBox="1">
            <a:spLocks noChangeArrowheads="1"/>
          </p:cNvSpPr>
          <p:nvPr/>
        </p:nvSpPr>
        <p:spPr bwMode="auto">
          <a:xfrm>
            <a:off x="1847850" y="4941889"/>
            <a:ext cx="8496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1800">
                <a:latin typeface="Arial" panose="020B0604020202020204" pitchFamily="34" charset="0"/>
              </a:rPr>
              <a:t>A. Met tandheelkundige sonde</a:t>
            </a: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r>
              <a:rPr lang="nl-NL" altLang="nl-NL" sz="1800">
                <a:latin typeface="Arial" panose="020B0604020202020204" pitchFamily="34" charset="0"/>
              </a:rPr>
              <a:t>B. Met pocketsonde: pocket dieptemeting</a:t>
            </a:r>
          </a:p>
        </p:txBody>
      </p:sp>
      <p:sp>
        <p:nvSpPr>
          <p:cNvPr id="47109"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01067AE-86D4-4E9A-8905-5FE21469B6A9}" type="slidenum">
              <a:rPr lang="nl-NL" altLang="nl-NL" sz="1400"/>
              <a:pPr>
                <a:spcBef>
                  <a:spcPct val="0"/>
                </a:spcBef>
                <a:buFontTx/>
                <a:buNone/>
              </a:pPr>
              <a:t>22</a:t>
            </a:fld>
            <a:endParaRPr lang="nl-NL" altLang="nl-NL" sz="1400"/>
          </a:p>
        </p:txBody>
      </p:sp>
    </p:spTree>
    <p:extLst>
      <p:ext uri="{BB962C8B-B14F-4D97-AF65-F5344CB8AC3E}">
        <p14:creationId xmlns:p14="http://schemas.microsoft.com/office/powerpoint/2010/main" val="4040160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Diagnostiek</a:t>
            </a:r>
          </a:p>
        </p:txBody>
      </p:sp>
      <p:pic>
        <p:nvPicPr>
          <p:cNvPr id="49155"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78621">
            <a:off x="1857375" y="2212975"/>
            <a:ext cx="818515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1847850" y="4941888"/>
            <a:ext cx="8496300" cy="1477962"/>
          </a:xfrm>
          <a:prstGeom prst="rect">
            <a:avLst/>
          </a:prstGeom>
          <a:noFill/>
        </p:spPr>
        <p:txBody>
          <a:bodyPr>
            <a:spAutoFit/>
          </a:bodyPr>
          <a:lstStyle/>
          <a:p>
            <a:pPr eaLnBrk="1" hangingPunct="1">
              <a:defRPr/>
            </a:pPr>
            <a:r>
              <a:rPr lang="nl-NL" b="1" dirty="0">
                <a:latin typeface="Arial" charset="0"/>
                <a:ea typeface="ＭＳ Ｐゴシック" charset="0"/>
                <a:cs typeface="ＭＳ Ｐゴシック" charset="0"/>
              </a:rPr>
              <a:t>Tandheelkundige sonde: </a:t>
            </a:r>
            <a:r>
              <a:rPr lang="nl-NL" dirty="0">
                <a:latin typeface="Arial" charset="0"/>
                <a:ea typeface="ＭＳ Ｐゴシック" charset="0"/>
                <a:cs typeface="ＭＳ Ｐゴシック" charset="0"/>
              </a:rPr>
              <a:t>	</a:t>
            </a:r>
          </a:p>
          <a:p>
            <a:pPr eaLnBrk="1" hangingPunct="1">
              <a:defRPr/>
            </a:pPr>
            <a:endParaRPr lang="nl-NL" dirty="0">
              <a:latin typeface="Arial" charset="0"/>
              <a:ea typeface="ＭＳ Ｐゴシック" charset="0"/>
              <a:cs typeface="ＭＳ Ｐゴシック" charset="0"/>
            </a:endParaRPr>
          </a:p>
          <a:p>
            <a:pPr eaLnBrk="1" hangingPunct="1">
              <a:defRPr/>
            </a:pPr>
            <a:r>
              <a:rPr lang="nl-NL" dirty="0">
                <a:latin typeface="Arial" charset="0"/>
                <a:ea typeface="ＭＳ Ｐゴシック" charset="0"/>
                <a:cs typeface="ＭＳ Ｐゴシック" charset="0"/>
              </a:rPr>
              <a:t>Gebitselementen rondom aftasten (tandplaque, tandsteen, gingiva conditie)</a:t>
            </a:r>
          </a:p>
          <a:p>
            <a:pPr marL="342900" indent="-342900">
              <a:buFontTx/>
              <a:buAutoNum type="arabicPeriod"/>
              <a:defRPr/>
            </a:pPr>
            <a:endParaRPr lang="nl-NL" dirty="0">
              <a:latin typeface="Arial" charset="0"/>
              <a:ea typeface="ＭＳ Ｐゴシック" charset="0"/>
              <a:cs typeface="ＭＳ Ｐゴシック" charset="0"/>
            </a:endParaRPr>
          </a:p>
          <a:p>
            <a:pPr eaLnBrk="1" hangingPunct="1">
              <a:defRPr/>
            </a:pPr>
            <a:endParaRPr lang="nl-NL" dirty="0">
              <a:latin typeface="Arial" charset="0"/>
              <a:ea typeface="ＭＳ Ｐゴシック" charset="0"/>
              <a:cs typeface="ＭＳ Ｐゴシック" charset="0"/>
            </a:endParaRPr>
          </a:p>
        </p:txBody>
      </p:sp>
      <p:sp>
        <p:nvSpPr>
          <p:cNvPr id="49157"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78D2142D-DED8-4E0F-BD78-A6C7BCBFAA9C}" type="slidenum">
              <a:rPr lang="nl-NL" altLang="nl-NL" sz="1400"/>
              <a:pPr>
                <a:spcBef>
                  <a:spcPct val="0"/>
                </a:spcBef>
                <a:buFontTx/>
                <a:buNone/>
              </a:pPr>
              <a:t>23</a:t>
            </a:fld>
            <a:endParaRPr lang="nl-NL" altLang="nl-NL" sz="1400"/>
          </a:p>
        </p:txBody>
      </p:sp>
    </p:spTree>
    <p:extLst>
      <p:ext uri="{BB962C8B-B14F-4D97-AF65-F5344CB8AC3E}">
        <p14:creationId xmlns:p14="http://schemas.microsoft.com/office/powerpoint/2010/main" val="272625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Diagnostiek</a:t>
            </a:r>
          </a:p>
        </p:txBody>
      </p:sp>
      <p:pic>
        <p:nvPicPr>
          <p:cNvPr id="51203" name="Afbeelding 3" descr="sondering.jpeg"/>
          <p:cNvPicPr>
            <a:picLocks noChangeAspect="1"/>
          </p:cNvPicPr>
          <p:nvPr/>
        </p:nvPicPr>
        <p:blipFill>
          <a:blip r:embed="rId3">
            <a:extLst>
              <a:ext uri="{28A0092B-C50C-407E-A947-70E740481C1C}">
                <a14:useLocalDpi xmlns:a14="http://schemas.microsoft.com/office/drawing/2010/main" val="0"/>
              </a:ext>
            </a:extLst>
          </a:blip>
          <a:srcRect l="5643" t="6580" r="2776" b="48747"/>
          <a:stretch>
            <a:fillRect/>
          </a:stretch>
        </p:blipFill>
        <p:spPr bwMode="auto">
          <a:xfrm>
            <a:off x="2495550" y="908050"/>
            <a:ext cx="7488238"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79CBE92F-2D6D-44CC-AAAD-EF459E40884F}" type="slidenum">
              <a:rPr lang="nl-NL" altLang="nl-NL" sz="1400"/>
              <a:pPr>
                <a:spcBef>
                  <a:spcPct val="0"/>
                </a:spcBef>
                <a:buFontTx/>
                <a:buNone/>
              </a:pPr>
              <a:t>24</a:t>
            </a:fld>
            <a:endParaRPr lang="nl-NL" altLang="nl-NL" sz="1400"/>
          </a:p>
        </p:txBody>
      </p:sp>
    </p:spTree>
    <p:extLst>
      <p:ext uri="{BB962C8B-B14F-4D97-AF65-F5344CB8AC3E}">
        <p14:creationId xmlns:p14="http://schemas.microsoft.com/office/powerpoint/2010/main" val="3529209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Diagnostiek</a:t>
            </a:r>
          </a:p>
        </p:txBody>
      </p:sp>
      <p:sp>
        <p:nvSpPr>
          <p:cNvPr id="53251" name="Tekstvak 2"/>
          <p:cNvSpPr txBox="1">
            <a:spLocks noChangeArrowheads="1"/>
          </p:cNvSpPr>
          <p:nvPr/>
        </p:nvSpPr>
        <p:spPr bwMode="auto">
          <a:xfrm>
            <a:off x="1847850" y="4941889"/>
            <a:ext cx="8496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nl-NL" altLang="nl-NL" sz="1800" b="1">
                <a:latin typeface="Arial" panose="020B0604020202020204" pitchFamily="34" charset="0"/>
              </a:rPr>
              <a:t>Pocketsonde: </a:t>
            </a:r>
          </a:p>
          <a:p>
            <a:pPr eaLnBrk="1" hangingPunct="1">
              <a:spcBef>
                <a:spcPct val="0"/>
              </a:spcBef>
              <a:buFontTx/>
              <a:buNone/>
            </a:pPr>
            <a:endParaRPr lang="nl-NL" altLang="nl-NL" sz="1800">
              <a:latin typeface="Arial" panose="020B0604020202020204" pitchFamily="34" charset="0"/>
            </a:endParaRPr>
          </a:p>
          <a:p>
            <a:pPr eaLnBrk="1" hangingPunct="1">
              <a:spcBef>
                <a:spcPct val="0"/>
              </a:spcBef>
              <a:buFontTx/>
              <a:buNone/>
            </a:pPr>
            <a:r>
              <a:rPr lang="nl-NL" altLang="nl-NL" sz="1800">
                <a:latin typeface="Arial" panose="020B0604020202020204" pitchFamily="34" charset="0"/>
              </a:rPr>
              <a:t>Diepte pocket meten: 	ieder vakje is 2mm</a:t>
            </a:r>
          </a:p>
        </p:txBody>
      </p:sp>
      <p:pic>
        <p:nvPicPr>
          <p:cNvPr id="53252"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81059">
            <a:off x="1881188" y="2155825"/>
            <a:ext cx="8609012"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1DBA0C5-E7DF-4702-8D8B-EA41B1FDAF18}" type="slidenum">
              <a:rPr lang="nl-NL" altLang="nl-NL" sz="1400"/>
              <a:pPr>
                <a:spcBef>
                  <a:spcPct val="0"/>
                </a:spcBef>
                <a:buFontTx/>
                <a:buNone/>
              </a:pPr>
              <a:t>25</a:t>
            </a:fld>
            <a:endParaRPr lang="nl-NL" altLang="nl-NL" sz="1400"/>
          </a:p>
        </p:txBody>
      </p:sp>
    </p:spTree>
    <p:extLst>
      <p:ext uri="{BB962C8B-B14F-4D97-AF65-F5344CB8AC3E}">
        <p14:creationId xmlns:p14="http://schemas.microsoft.com/office/powerpoint/2010/main" val="2189767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Diagnostiek</a:t>
            </a:r>
          </a:p>
        </p:txBody>
      </p:sp>
      <p:pic>
        <p:nvPicPr>
          <p:cNvPr id="55299" name="Afbeelding 3" descr="sondering.jpeg"/>
          <p:cNvPicPr>
            <a:picLocks noChangeAspect="1"/>
          </p:cNvPicPr>
          <p:nvPr/>
        </p:nvPicPr>
        <p:blipFill>
          <a:blip r:embed="rId3">
            <a:extLst>
              <a:ext uri="{28A0092B-C50C-407E-A947-70E740481C1C}">
                <a14:useLocalDpi xmlns:a14="http://schemas.microsoft.com/office/drawing/2010/main" val="0"/>
              </a:ext>
            </a:extLst>
          </a:blip>
          <a:srcRect t="51109"/>
          <a:stretch>
            <a:fillRect/>
          </a:stretch>
        </p:blipFill>
        <p:spPr bwMode="auto">
          <a:xfrm>
            <a:off x="2640014" y="1125538"/>
            <a:ext cx="7488237"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F72557D-0397-4042-88B1-E1126B9C5CC9}" type="slidenum">
              <a:rPr lang="nl-NL" altLang="nl-NL" sz="1400"/>
              <a:pPr>
                <a:spcBef>
                  <a:spcPct val="0"/>
                </a:spcBef>
                <a:buFontTx/>
                <a:buNone/>
              </a:pPr>
              <a:t>26</a:t>
            </a:fld>
            <a:endParaRPr lang="nl-NL" altLang="nl-NL" sz="1400"/>
          </a:p>
        </p:txBody>
      </p:sp>
    </p:spTree>
    <p:extLst>
      <p:ext uri="{BB962C8B-B14F-4D97-AF65-F5344CB8AC3E}">
        <p14:creationId xmlns:p14="http://schemas.microsoft.com/office/powerpoint/2010/main" val="4036957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Diagnostiek</a:t>
            </a:r>
          </a:p>
        </p:txBody>
      </p:sp>
      <p:sp>
        <p:nvSpPr>
          <p:cNvPr id="57347"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FF904C9-9668-4C40-865F-7F87D912DE05}" type="slidenum">
              <a:rPr lang="nl-NL" altLang="nl-NL" sz="1400"/>
              <a:pPr>
                <a:spcBef>
                  <a:spcPct val="0"/>
                </a:spcBef>
                <a:buFontTx/>
                <a:buNone/>
              </a:pPr>
              <a:t>27</a:t>
            </a:fld>
            <a:endParaRPr lang="nl-NL" altLang="nl-NL" sz="1400"/>
          </a:p>
        </p:txBody>
      </p:sp>
      <p:pic>
        <p:nvPicPr>
          <p:cNvPr id="57348"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1844675"/>
            <a:ext cx="432435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155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57401" y="304800"/>
            <a:ext cx="3533775" cy="533400"/>
          </a:xfrm>
        </p:spPr>
        <p:txBody>
          <a:bodyPr/>
          <a:lstStyle/>
          <a:p>
            <a:pPr eaLnBrk="1" hangingPunct="1">
              <a:defRPr/>
            </a:pPr>
            <a:r>
              <a:rPr lang="nl-NL" sz="2400" dirty="0">
                <a:latin typeface="Arial" charset="0"/>
              </a:rPr>
              <a:t>Techniek bij diagnostiek</a:t>
            </a:r>
          </a:p>
        </p:txBody>
      </p:sp>
      <p:pic>
        <p:nvPicPr>
          <p:cNvPr id="59395" name="Picture 3" descr="fulc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882650"/>
            <a:ext cx="86868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FE2786C-3424-4207-864C-C362F3B1EC96}" type="slidenum">
              <a:rPr lang="nl-NL" altLang="nl-NL" sz="1400"/>
              <a:pPr>
                <a:spcBef>
                  <a:spcPct val="0"/>
                </a:spcBef>
                <a:buFontTx/>
                <a:buNone/>
              </a:pPr>
              <a:t>28</a:t>
            </a:fld>
            <a:endParaRPr lang="nl-NL" altLang="nl-NL" sz="1400"/>
          </a:p>
        </p:txBody>
      </p:sp>
      <p:sp>
        <p:nvSpPr>
          <p:cNvPr id="3" name="Rechthoek 2"/>
          <p:cNvSpPr/>
          <p:nvPr/>
        </p:nvSpPr>
        <p:spPr>
          <a:xfrm>
            <a:off x="5591176" y="4076701"/>
            <a:ext cx="1152525" cy="730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6" name="Rechthoek 5"/>
          <p:cNvSpPr/>
          <p:nvPr/>
        </p:nvSpPr>
        <p:spPr>
          <a:xfrm>
            <a:off x="9024938" y="5949950"/>
            <a:ext cx="1103312" cy="714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extLst>
      <p:ext uri="{BB962C8B-B14F-4D97-AF65-F5344CB8AC3E}">
        <p14:creationId xmlns:p14="http://schemas.microsoft.com/office/powerpoint/2010/main" val="3490101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houding sca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000125"/>
            <a:ext cx="8836025"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FDF6A3A-6E4A-435B-9DB8-C197BAC54799}" type="slidenum">
              <a:rPr lang="nl-NL" altLang="nl-NL" sz="1400"/>
              <a:pPr>
                <a:spcBef>
                  <a:spcPct val="0"/>
                </a:spcBef>
                <a:buFontTx/>
                <a:buNone/>
              </a:pPr>
              <a:t>29</a:t>
            </a:fld>
            <a:endParaRPr lang="nl-NL" altLang="nl-NL" sz="1400"/>
          </a:p>
        </p:txBody>
      </p:sp>
      <p:sp>
        <p:nvSpPr>
          <p:cNvPr id="6" name="Rectangle 2"/>
          <p:cNvSpPr txBox="1">
            <a:spLocks noChangeArrowheads="1"/>
          </p:cNvSpPr>
          <p:nvPr/>
        </p:nvSpPr>
        <p:spPr bwMode="auto">
          <a:xfrm>
            <a:off x="2057401" y="304800"/>
            <a:ext cx="3533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eaLnBrk="1" hangingPunct="1">
              <a:defRPr/>
            </a:pPr>
            <a:r>
              <a:rPr lang="nl-NL" sz="2400" kern="0">
                <a:latin typeface="Arial" charset="0"/>
                <a:ea typeface="+mj-ea"/>
                <a:cs typeface="+mj-cs"/>
              </a:rPr>
              <a:t>Techniek bij diagnostiek</a:t>
            </a:r>
            <a:endParaRPr lang="nl-NL" sz="2400" kern="0" dirty="0">
              <a:latin typeface="Arial" charset="0"/>
              <a:ea typeface="+mj-ea"/>
              <a:cs typeface="+mj-cs"/>
            </a:endParaRPr>
          </a:p>
        </p:txBody>
      </p:sp>
    </p:spTree>
    <p:extLst>
      <p:ext uri="{BB962C8B-B14F-4D97-AF65-F5344CB8AC3E}">
        <p14:creationId xmlns:p14="http://schemas.microsoft.com/office/powerpoint/2010/main" val="519739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pathofysiologie</a:t>
            </a:r>
          </a:p>
        </p:txBody>
      </p:sp>
      <p:pic>
        <p:nvPicPr>
          <p:cNvPr id="8195" name="Picture 4" descr="plaque"/>
          <p:cNvPicPr>
            <a:picLocks noChangeAspect="1" noChangeArrowheads="1"/>
          </p:cNvPicPr>
          <p:nvPr/>
        </p:nvPicPr>
        <p:blipFill>
          <a:blip r:embed="rId3" cstate="print">
            <a:extLst>
              <a:ext uri="{28A0092B-C50C-407E-A947-70E740481C1C}">
                <a14:useLocalDpi xmlns:a14="http://schemas.microsoft.com/office/drawing/2010/main" val="0"/>
              </a:ext>
            </a:extLst>
          </a:blip>
          <a:srcRect l="10709" t="17400" r="5344" b="12939"/>
          <a:stretch>
            <a:fillRect/>
          </a:stretch>
        </p:blipFill>
        <p:spPr bwMode="auto">
          <a:xfrm>
            <a:off x="2495550" y="1773239"/>
            <a:ext cx="73533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4885783-76A4-4CBC-8049-CE3CDFA88108}" type="slidenum">
              <a:rPr lang="nl-NL" altLang="nl-NL" sz="1400"/>
              <a:pPr>
                <a:spcBef>
                  <a:spcPct val="0"/>
                </a:spcBef>
                <a:buFontTx/>
                <a:buNone/>
              </a:pPr>
              <a:t>3</a:t>
            </a:fld>
            <a:endParaRPr lang="nl-NL" altLang="nl-NL" sz="1400"/>
          </a:p>
        </p:txBody>
      </p:sp>
    </p:spTree>
    <p:extLst>
      <p:ext uri="{BB962C8B-B14F-4D97-AF65-F5344CB8AC3E}">
        <p14:creationId xmlns:p14="http://schemas.microsoft.com/office/powerpoint/2010/main" val="1531406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Gezond gebit</a:t>
            </a:r>
          </a:p>
        </p:txBody>
      </p:sp>
      <p:sp>
        <p:nvSpPr>
          <p:cNvPr id="10243"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07C651D-C5A4-4DF9-8DD4-99F03533E44B}" type="slidenum">
              <a:rPr lang="nl-NL" altLang="nl-NL" sz="1400"/>
              <a:pPr>
                <a:spcBef>
                  <a:spcPct val="0"/>
                </a:spcBef>
                <a:buFontTx/>
                <a:buNone/>
              </a:pPr>
              <a:t>4</a:t>
            </a:fld>
            <a:endParaRPr lang="nl-NL" altLang="nl-NL" sz="1400"/>
          </a:p>
        </p:txBody>
      </p:sp>
      <p:pic>
        <p:nvPicPr>
          <p:cNvPr id="10244" name="Afbeelding 1"/>
          <p:cNvPicPr>
            <a:picLocks noChangeAspect="1"/>
          </p:cNvPicPr>
          <p:nvPr/>
        </p:nvPicPr>
        <p:blipFill>
          <a:blip r:embed="rId3">
            <a:extLst>
              <a:ext uri="{28A0092B-C50C-407E-A947-70E740481C1C}">
                <a14:useLocalDpi xmlns:a14="http://schemas.microsoft.com/office/drawing/2010/main" val="0"/>
              </a:ext>
            </a:extLst>
          </a:blip>
          <a:srcRect t="22975"/>
          <a:stretch>
            <a:fillRect/>
          </a:stretch>
        </p:blipFill>
        <p:spPr bwMode="auto">
          <a:xfrm>
            <a:off x="1774825" y="2276475"/>
            <a:ext cx="8637588"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223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Tandplaque</a:t>
            </a:r>
          </a:p>
        </p:txBody>
      </p:sp>
      <p:sp>
        <p:nvSpPr>
          <p:cNvPr id="12291"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3B1DF65-88A3-42E6-95E9-6B500A468940}" type="slidenum">
              <a:rPr lang="nl-NL" altLang="nl-NL" sz="1400"/>
              <a:pPr>
                <a:spcBef>
                  <a:spcPct val="0"/>
                </a:spcBef>
                <a:buFontTx/>
                <a:buNone/>
              </a:pPr>
              <a:t>5</a:t>
            </a:fld>
            <a:endParaRPr lang="nl-NL" altLang="nl-NL" sz="1400"/>
          </a:p>
        </p:txBody>
      </p:sp>
      <p:pic>
        <p:nvPicPr>
          <p:cNvPr id="12292" name="Afbeelding 1"/>
          <p:cNvPicPr>
            <a:picLocks noChangeAspect="1"/>
          </p:cNvPicPr>
          <p:nvPr/>
        </p:nvPicPr>
        <p:blipFill>
          <a:blip r:embed="rId3">
            <a:extLst>
              <a:ext uri="{28A0092B-C50C-407E-A947-70E740481C1C}">
                <a14:useLocalDpi xmlns:a14="http://schemas.microsoft.com/office/drawing/2010/main" val="0"/>
              </a:ext>
            </a:extLst>
          </a:blip>
          <a:srcRect t="28629"/>
          <a:stretch>
            <a:fillRect/>
          </a:stretch>
        </p:blipFill>
        <p:spPr bwMode="auto">
          <a:xfrm>
            <a:off x="1774826" y="2349500"/>
            <a:ext cx="876141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395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Tandplaque</a:t>
            </a:r>
          </a:p>
        </p:txBody>
      </p:sp>
      <p:pic>
        <p:nvPicPr>
          <p:cNvPr id="14339" name="Picture 3" descr="tandpla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0414"/>
            <a:ext cx="8686800"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83E74C8-3EA4-4431-B46F-68E364C82A46}" type="slidenum">
              <a:rPr lang="nl-NL" altLang="nl-NL" sz="1400"/>
              <a:pPr>
                <a:spcBef>
                  <a:spcPct val="0"/>
                </a:spcBef>
                <a:buFontTx/>
                <a:buNone/>
              </a:pPr>
              <a:t>6</a:t>
            </a:fld>
            <a:endParaRPr lang="nl-NL" altLang="nl-NL" sz="1400"/>
          </a:p>
        </p:txBody>
      </p:sp>
    </p:spTree>
    <p:extLst>
      <p:ext uri="{BB962C8B-B14F-4D97-AF65-F5344CB8AC3E}">
        <p14:creationId xmlns:p14="http://schemas.microsoft.com/office/powerpoint/2010/main" val="4294347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57400" y="304800"/>
            <a:ext cx="7710488" cy="533400"/>
          </a:xfrm>
        </p:spPr>
        <p:txBody>
          <a:bodyPr/>
          <a:lstStyle/>
          <a:p>
            <a:pPr eaLnBrk="1" hangingPunct="1">
              <a:defRPr/>
            </a:pPr>
            <a:r>
              <a:rPr lang="nl-NL" sz="2400" dirty="0">
                <a:latin typeface="Arial" charset="0"/>
              </a:rPr>
              <a:t>Tandplaque  →  Tandsteen</a:t>
            </a:r>
          </a:p>
        </p:txBody>
      </p:sp>
      <p:sp>
        <p:nvSpPr>
          <p:cNvPr id="16387"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1F02876-6361-4BF7-ACC5-0B7D154A2944}" type="slidenum">
              <a:rPr lang="nl-NL" altLang="nl-NL" sz="1400"/>
              <a:pPr>
                <a:spcBef>
                  <a:spcPct val="0"/>
                </a:spcBef>
                <a:buFontTx/>
                <a:buNone/>
              </a:pPr>
              <a:t>7</a:t>
            </a:fld>
            <a:endParaRPr lang="nl-NL" altLang="nl-NL" sz="1400"/>
          </a:p>
        </p:txBody>
      </p:sp>
      <p:pic>
        <p:nvPicPr>
          <p:cNvPr id="16388"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349501"/>
            <a:ext cx="8529638"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674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304800"/>
            <a:ext cx="2667000" cy="533400"/>
          </a:xfrm>
        </p:spPr>
        <p:txBody>
          <a:bodyPr/>
          <a:lstStyle/>
          <a:p>
            <a:pPr eaLnBrk="1" hangingPunct="1">
              <a:defRPr/>
            </a:pPr>
            <a:r>
              <a:rPr lang="nl-NL" sz="2400" dirty="0">
                <a:latin typeface="Arial" charset="0"/>
              </a:rPr>
              <a:t>tandsteen</a:t>
            </a:r>
          </a:p>
        </p:txBody>
      </p:sp>
      <p:pic>
        <p:nvPicPr>
          <p:cNvPr id="18435" name="Picture 3" descr="tandst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66800"/>
            <a:ext cx="78486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34C5188-9618-4724-9EB2-3FA91F18D0F0}" type="slidenum">
              <a:rPr lang="nl-NL" altLang="nl-NL" sz="1400"/>
              <a:pPr>
                <a:spcBef>
                  <a:spcPct val="0"/>
                </a:spcBef>
                <a:buFontTx/>
                <a:buNone/>
              </a:pPr>
              <a:t>8</a:t>
            </a:fld>
            <a:endParaRPr lang="nl-NL" altLang="nl-NL" sz="1400"/>
          </a:p>
        </p:txBody>
      </p:sp>
    </p:spTree>
    <p:extLst>
      <p:ext uri="{BB962C8B-B14F-4D97-AF65-F5344CB8AC3E}">
        <p14:creationId xmlns:p14="http://schemas.microsoft.com/office/powerpoint/2010/main" val="2909404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p:nvPr>
        </p:nvSpPr>
        <p:spPr/>
        <p:txBody>
          <a:bodyPr/>
          <a:lstStyle/>
          <a:p>
            <a:pPr marL="571500" indent="-571500">
              <a:buFont typeface="Arial"/>
              <a:buChar char="•"/>
              <a:defRPr/>
            </a:pPr>
            <a:r>
              <a:rPr lang="nl-NL" sz="3600" dirty="0">
                <a:latin typeface="Arial"/>
                <a:cs typeface="Arial"/>
              </a:rPr>
              <a:t>Individuele gevoeligheid voor tandplaquevorming, </a:t>
            </a:r>
            <a:br>
              <a:rPr lang="nl-NL" sz="3600" dirty="0">
                <a:latin typeface="Arial"/>
                <a:cs typeface="Arial"/>
              </a:rPr>
            </a:br>
            <a:r>
              <a:rPr lang="nl-NL" sz="3600" dirty="0">
                <a:latin typeface="Arial"/>
                <a:cs typeface="Arial"/>
              </a:rPr>
              <a:t/>
            </a:r>
            <a:br>
              <a:rPr lang="nl-NL" sz="3600" dirty="0">
                <a:latin typeface="Arial"/>
                <a:cs typeface="Arial"/>
              </a:rPr>
            </a:br>
            <a:r>
              <a:rPr lang="nl-NL" sz="3600" dirty="0">
                <a:latin typeface="Arial"/>
                <a:cs typeface="Arial"/>
              </a:rPr>
              <a:t>dus ook voor daaruit voortkomende parodontale aandoeningen</a:t>
            </a:r>
          </a:p>
          <a:p>
            <a:pPr marL="571500" indent="-571500">
              <a:buFont typeface="Arial"/>
              <a:buChar char="•"/>
              <a:defRPr/>
            </a:pPr>
            <a:endParaRPr lang="nl-NL" sz="3600" dirty="0">
              <a:latin typeface="Arial"/>
              <a:cs typeface="Arial"/>
            </a:endParaRPr>
          </a:p>
          <a:p>
            <a:pPr marL="571500" indent="-571500">
              <a:buFont typeface="Arial"/>
              <a:buChar char="•"/>
              <a:defRPr/>
            </a:pPr>
            <a:r>
              <a:rPr lang="nl-NL" sz="3600" dirty="0">
                <a:latin typeface="Arial"/>
                <a:cs typeface="Arial"/>
              </a:rPr>
              <a:t>Daarnaast zijn er predisponerende factoren</a:t>
            </a:r>
          </a:p>
        </p:txBody>
      </p:sp>
      <p:sp>
        <p:nvSpPr>
          <p:cNvPr id="20483" name="Tijdelijke aanduiding voor dianumm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698A409-1771-4D71-9F39-BCE50309A88C}" type="slidenum">
              <a:rPr lang="nl-NL" altLang="nl-NL" sz="1400"/>
              <a:pPr>
                <a:spcBef>
                  <a:spcPct val="0"/>
                </a:spcBef>
                <a:buFontTx/>
                <a:buNone/>
              </a:pPr>
              <a:t>9</a:t>
            </a:fld>
            <a:endParaRPr lang="nl-NL" altLang="nl-NL" sz="1400"/>
          </a:p>
        </p:txBody>
      </p:sp>
    </p:spTree>
    <p:extLst>
      <p:ext uri="{BB962C8B-B14F-4D97-AF65-F5344CB8AC3E}">
        <p14:creationId xmlns:p14="http://schemas.microsoft.com/office/powerpoint/2010/main" val="162524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622</Words>
  <Application>Microsoft Office PowerPoint</Application>
  <PresentationFormat>Breedbeeld</PresentationFormat>
  <Paragraphs>156</Paragraphs>
  <Slides>29</Slides>
  <Notes>29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29</vt:i4>
      </vt:variant>
    </vt:vector>
  </HeadingPairs>
  <TitlesOfParts>
    <vt:vector size="37" baseType="lpstr">
      <vt:lpstr>MS PGothic</vt:lpstr>
      <vt:lpstr>MS PGothic</vt:lpstr>
      <vt:lpstr>Arial</vt:lpstr>
      <vt:lpstr>Calibri</vt:lpstr>
      <vt:lpstr>Calibri Light</vt:lpstr>
      <vt:lpstr>Times New Roman</vt:lpstr>
      <vt:lpstr>Wingdings</vt:lpstr>
      <vt:lpstr>Kantoorthema</vt:lpstr>
      <vt:lpstr>Gingivitis en parodontitis</vt:lpstr>
      <vt:lpstr>gebitsreiniging</vt:lpstr>
      <vt:lpstr>pathofysiologie</vt:lpstr>
      <vt:lpstr>Gezond gebit</vt:lpstr>
      <vt:lpstr>Tandplaque</vt:lpstr>
      <vt:lpstr>Tandplaque</vt:lpstr>
      <vt:lpstr>Tandplaque  →  Tandsteen</vt:lpstr>
      <vt:lpstr>tandsteen</vt:lpstr>
      <vt:lpstr>PowerPoint-presentatie</vt:lpstr>
      <vt:lpstr>Predisponerende factoren</vt:lpstr>
      <vt:lpstr>Predisponerende factoren</vt:lpstr>
      <vt:lpstr>Gingivitis tot parodontitis</vt:lpstr>
      <vt:lpstr>Gingivitis</vt:lpstr>
      <vt:lpstr>Parodontitis</vt:lpstr>
      <vt:lpstr>Beginnende parodontitis</vt:lpstr>
      <vt:lpstr>Ware(matige) parodontitis</vt:lpstr>
      <vt:lpstr>Ernstige (gevorderde) parodontitis</vt:lpstr>
      <vt:lpstr>Gingivitis  parodontitis</vt:lpstr>
      <vt:lpstr>Irreversibele parodontitis</vt:lpstr>
      <vt:lpstr>Extractie geïndiceerd</vt:lpstr>
      <vt:lpstr>PowerPoint-presentatie</vt:lpstr>
      <vt:lpstr>Diagnostiek</vt:lpstr>
      <vt:lpstr>Diagnostiek</vt:lpstr>
      <vt:lpstr>Diagnostiek</vt:lpstr>
      <vt:lpstr>Diagnostiek</vt:lpstr>
      <vt:lpstr>Diagnostiek</vt:lpstr>
      <vt:lpstr>Diagnostiek</vt:lpstr>
      <vt:lpstr>Techniek bij diagnostiek</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Gingivitis en parodontitis</dc:title>
  <dc:creator>laptop</dc:creator>
  <cp:lastModifiedBy>laptop</cp:lastModifiedBy>
  <cp:revision>1</cp:revision>
  <dcterms:created xsi:type="dcterms:W3CDTF">2016-09-14T19:13:01Z</dcterms:created>
  <dcterms:modified xsi:type="dcterms:W3CDTF">2016-09-14T19:13:42Z</dcterms:modified>
</cp:coreProperties>
</file>